
<file path=[Content_Types].xml><?xml version="1.0" encoding="utf-8"?>
<Types xmlns="http://schemas.openxmlformats.org/package/2006/content-types">
  <Default ContentType="image/png" Extension="png"/>
  <Default ContentType="application/vnd.openxmlformats-package.relationships+xml" Extension="rels"/>
  <Default ContentType="application/xml" Extension="xml"/>
  <Default ContentType="application/x-fontdata" Extension="fntdata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binary" PartName="/ppt/metadata"/>
  <Default ContentType="image/jpeg" Extension="jpeg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app.xml" Type="http://schemas.openxmlformats.org/officeDocument/2006/relationships/extended-properties"/><Relationship Id="rId2" Target="docProps/core.xml" Type="http://schemas.openxmlformats.org/package/2006/relationships/metadata/core-properties"/><Relationship Id="rId1" Target="ppt/presentation.xml" Type="http://schemas.openxmlformats.org/officeDocument/2006/relationships/officeDocument"/><Relationship Id="rId4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Montserrat Black" charset="-52"/>
      <p:bold r:id="rId13"/>
      <p:boldItalic r:id="rId14"/>
    </p:embeddedFont>
    <p:embeddedFont>
      <p:font typeface="Montserrat" charset="-52"/>
      <p:regular r:id="rId15"/>
      <p:bold r:id="rId16"/>
      <p:italic r:id="rId17"/>
      <p:boldItalic r:id="rId18"/>
    </p:embeddedFont>
    <p:embeddedFont>
      <p:font typeface="Montserrat SemiBold" charset="-52"/>
      <p:regular r:id="rId19"/>
      <p:bold r:id="rId20"/>
      <p:italic r:id="rId21"/>
      <p:boldItalic r:id="rId22"/>
    </p:embeddedFont>
    <p:embeddedFont>
      <p:font typeface="Proxima Nova" charset="0"/>
      <p:regular r:id="rId23"/>
      <p:bold r:id="rId24"/>
      <p:italic r:id="rId25"/>
      <p:boldItalic r:id="rId26"/>
    </p:embeddedFont>
    <p:embeddedFont>
      <p:font typeface="Raleway ExtraBold" charset="-52"/>
      <p:bold r:id="rId27"/>
      <p:boldItalic r:id="rId28"/>
    </p:embeddedFont>
    <p:embeddedFont>
      <p:font typeface="Alfa Slab One" charset="0"/>
      <p:regular r:id="rId29"/>
    </p:embeddedFont>
    <p:embeddedFont>
      <p:font typeface="Raleway Light" charset="-52"/>
      <p:regular r:id="rId30"/>
      <p:bold r:id="rId31"/>
      <p:italic r:id="rId32"/>
      <p:boldItalic r:id="rId33"/>
    </p:embeddedFont>
    <p:embeddedFont>
      <p:font typeface="Montserrat Medium" charset="-52"/>
      <p:regular r:id="rId34"/>
      <p:bold r:id="rId35"/>
      <p:italic r:id="rId36"/>
      <p:boldItalic r:id="rId37"/>
    </p:embeddedFont>
    <p:embeddedFont>
      <p:font typeface="Raleway SemiBold" charset="-52"/>
      <p:regular r:id="rId38"/>
      <p:bold r:id="rId39"/>
      <p:italic r:id="rId40"/>
      <p:boldItalic r:id="rId41"/>
    </p:embeddedFont>
    <p:embeddedFont>
      <p:font typeface="Roboto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91">
          <p15:clr>
            <a:srgbClr val="747775"/>
          </p15:clr>
        </p15:guide>
        <p15:guide id="2" pos="3231">
          <p15:clr>
            <a:srgbClr val="747775"/>
          </p15:clr>
        </p15:guide>
        <p15:guide id="3" orient="horz" pos="363">
          <p15:clr>
            <a:srgbClr val="747775"/>
          </p15:clr>
        </p15:guide>
        <p15:guide id="4" orient="horz" pos="3157">
          <p15:clr>
            <a:srgbClr val="747775"/>
          </p15:clr>
        </p15:guide>
        <p15:guide id="5" pos="2289">
          <p15:clr>
            <a:srgbClr val="747775"/>
          </p15:clr>
        </p15:guide>
        <p15:guide id="6" pos="211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3" roundtripDataSignature="AMtx7mifXsBDrhRuQ63xB+lQna8NWLETE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510" y="228"/>
      </p:cViewPr>
      <p:guideLst>
        <p:guide orient="horz" pos="191"/>
        <p:guide orient="horz" pos="363"/>
        <p:guide orient="horz" pos="3157"/>
        <p:guide pos="3231"/>
        <p:guide pos="2289"/>
        <p:guide pos="21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9" Type="http://schemas.openxmlformats.org/officeDocument/2006/relationships/font" Target="fonts/font27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34" Type="http://schemas.openxmlformats.org/officeDocument/2006/relationships/font" Target="fonts/font22.fntdata"/><Relationship Id="rId42" Type="http://schemas.openxmlformats.org/officeDocument/2006/relationships/font" Target="fonts/font30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font" Target="fonts/font21.fntdata"/><Relationship Id="rId38" Type="http://schemas.openxmlformats.org/officeDocument/2006/relationships/font" Target="fonts/font26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41" Type="http://schemas.openxmlformats.org/officeDocument/2006/relationships/font" Target="fonts/font29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font" Target="fonts/font20.fntdata"/><Relationship Id="rId37" Type="http://schemas.openxmlformats.org/officeDocument/2006/relationships/font" Target="fonts/font25.fntdata"/><Relationship Id="rId40" Type="http://schemas.openxmlformats.org/officeDocument/2006/relationships/font" Target="fonts/font28.fntdata"/><Relationship Id="rId45" Type="http://schemas.openxmlformats.org/officeDocument/2006/relationships/font" Target="fonts/font33.fntdata"/><Relationship Id="rId53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36" Type="http://schemas.openxmlformats.org/officeDocument/2006/relationships/font" Target="fonts/font24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font" Target="fonts/font19.fntdata"/><Relationship Id="rId44" Type="http://schemas.openxmlformats.org/officeDocument/2006/relationships/font" Target="fonts/font3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35" Type="http://schemas.openxmlformats.org/officeDocument/2006/relationships/font" Target="fonts/font23.fntdata"/><Relationship Id="rId43" Type="http://schemas.openxmlformats.org/officeDocument/2006/relationships/font" Target="fonts/font31.fntdata"/><Relationship Id="rId56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448261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dilet.zan.kz/rus/docs/K1400000235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f2631ab7c8_0_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g2f2631ab7c8_0_2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e63830023f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g2e63830023f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ef15f5942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g2ef15f5942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350" dirty="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Как указано в статье 434-2 Кодекса об административных правонарушениях РК (КоАП), загрязнение мест общего пользования, в том числе выброс отходов в неустановленных местах, влечет для физлиц штраф в размере 5 МРП – 18 460 тенге на 2024 год.</a:t>
            </a:r>
            <a:endParaRPr sz="1350" dirty="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350" u="sng" dirty="0">
                <a:solidFill>
                  <a:schemeClr val="hlink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3"/>
              </a:rPr>
              <a:t>https://adilet.zan.kz/rus/docs/K1400000235</a:t>
            </a:r>
            <a:r>
              <a:rPr lang="ru" sz="1350" dirty="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 </a:t>
            </a:r>
            <a:r>
              <a:rPr lang="ru" sz="10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Статья 434-2. Загрязнение мест общего пользования</a:t>
            </a:r>
            <a:endParaRPr sz="1000" b="1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000" b="1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ef15f5942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g2ef15f59427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dirty="0">
                <a:solidFill>
                  <a:schemeClr val="dk1"/>
                </a:solidFill>
                <a:highlight>
                  <a:srgbClr val="FFFFFF"/>
                </a:highlight>
              </a:rPr>
              <a:t>К слову, в 2023 году было зафиксировано девять фактов возгорания на полигонах ТБО. В Абайской области - четыре случая, в Жетысуской - один, в Туркестанской — два. А также два случая в Западно-Казахстанской области. Причиной возгораний, по мнению Министерства экологии, в основном является несоблюдение технологии захоронения отходов на полигонах. https://tengrinews.kz/article/tsifryi-narisovanyi-bumage-proishodit-musorom-kazahstane-2363/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ef15f59427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g2ef15f59427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f2631ab7c8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g2f2631ab7c8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ef15f5942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g2ef15f59427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f2631ab7c8_0_3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g2f2631ab7c8_0_3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3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6" name="Google Shape;46;p33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7" name="Google Shape;47;p33"/>
          <p:cNvSpPr txBox="1">
            <a:spLocks noGrp="1"/>
          </p:cNvSpPr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8" name="Google Shape;48;p33"/>
          <p:cNvSpPr txBox="1">
            <a:spLocks noGrp="1"/>
          </p:cNvSpPr>
          <p:nvPr>
            <p:ph type="subTitle" idx="1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9" name="Google Shape;49;p33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4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>
            <a:endParaRPr/>
          </a:p>
        </p:txBody>
      </p:sp>
      <p:sp>
        <p:nvSpPr>
          <p:cNvPr id="53" name="Google Shape;53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5"/>
          <p:cNvSpPr txBox="1">
            <a:spLocks noGrp="1"/>
          </p:cNvSpPr>
          <p:nvPr>
            <p:ph type="title" hasCustomPrompt="1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35"/>
          <p:cNvSpPr txBox="1">
            <a:spLocks noGrp="1"/>
          </p:cNvSpPr>
          <p:nvPr>
            <p:ph type="body" idx="1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7" name="Google Shape;57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" name="Google Shape;14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g2df27d72cdf_0_178"/>
          <p:cNvSpPr txBox="1">
            <a:spLocks noGrp="1"/>
          </p:cNvSpPr>
          <p:nvPr>
            <p:ph type="title"/>
          </p:nvPr>
        </p:nvSpPr>
        <p:spPr>
          <a:xfrm>
            <a:off x="457200" y="178594"/>
            <a:ext cx="6477000" cy="6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g2df27d72cdf_0_178"/>
          <p:cNvSpPr txBox="1">
            <a:spLocks noGrp="1"/>
          </p:cNvSpPr>
          <p:nvPr>
            <p:ph type="body" idx="1"/>
          </p:nvPr>
        </p:nvSpPr>
        <p:spPr>
          <a:xfrm>
            <a:off x="457200" y="1078706"/>
            <a:ext cx="8229600" cy="35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1pPr>
            <a:lvl2pPr marL="914400" lvl="1" indent="-3429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  <a:defRPr/>
            </a:lvl2pPr>
            <a:lvl3pPr marL="1371600" lvl="2" indent="-3429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4pPr>
            <a:lvl5pPr marL="2286000" lvl="4" indent="-3429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  <a:defRPr/>
            </a:lvl5pPr>
            <a:lvl6pPr marL="2743200" lvl="5" indent="-3429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■"/>
              <a:defRPr/>
            </a:lvl6pPr>
            <a:lvl7pPr marL="3200400" lvl="6" indent="-3429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  <a:defRPr/>
            </a:lvl8pPr>
            <a:lvl9pPr marL="4114800" lvl="8" indent="-3429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g2df27d72cdf_0_178"/>
          <p:cNvSpPr txBox="1">
            <a:spLocks noGrp="1"/>
          </p:cNvSpPr>
          <p:nvPr>
            <p:ph type="dt" idx="10"/>
          </p:nvPr>
        </p:nvSpPr>
        <p:spPr>
          <a:xfrm>
            <a:off x="3048000" y="4733925"/>
            <a:ext cx="1713000" cy="2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g2df27d72cdf_0_178"/>
          <p:cNvSpPr txBox="1">
            <a:spLocks noGrp="1"/>
          </p:cNvSpPr>
          <p:nvPr>
            <p:ph type="ftr" idx="11"/>
          </p:nvPr>
        </p:nvSpPr>
        <p:spPr>
          <a:xfrm>
            <a:off x="4830763" y="4742260"/>
            <a:ext cx="2311500" cy="2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g2df27d72cdf_0_178"/>
          <p:cNvSpPr txBox="1">
            <a:spLocks noGrp="1"/>
          </p:cNvSpPr>
          <p:nvPr>
            <p:ph type="sldNum" idx="12"/>
          </p:nvPr>
        </p:nvSpPr>
        <p:spPr>
          <a:xfrm>
            <a:off x="7116763" y="4742260"/>
            <a:ext cx="1616100" cy="2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26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" name="Google Shape;23;p26"/>
          <p:cNvSpPr txBox="1">
            <a:spLocks noGrp="1"/>
          </p:cNvSpPr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24" name="Google Shape;24;p26"/>
          <p:cNvSpPr txBox="1">
            <a:spLocks noGrp="1"/>
          </p:cNvSpPr>
          <p:nvPr>
            <p:ph type="subTitle" idx="1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5" name="Google Shape;25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8"/>
          <p:cNvSpPr txBox="1">
            <a:spLocks noGrp="1"/>
          </p:cNvSpPr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2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1"/>
          <p:cNvSpPr txBox="1">
            <a:spLocks noGrp="1"/>
          </p:cNvSpPr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9" name="Google Shape;39;p31"/>
          <p:cNvSpPr txBox="1">
            <a:spLocks noGrp="1"/>
          </p:cNvSpPr>
          <p:nvPr>
            <p:ph type="body" idx="1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0" name="Google Shape;40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2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ame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7" name="Google Shape;7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Google Shape;8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 ?><Relationships xmlns="http://schemas.openxmlformats.org/package/2006/relationships"><Relationship Id="rId3" Target="../media/image2.jpeg" Type="http://schemas.openxmlformats.org/officeDocument/2006/relationships/image"/><Relationship Id="rId2" Target="../notesSlides/notesSlide3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4.xml.rels><?xml version="1.0" encoding="UTF-8" standalone="yes" ?><Relationships xmlns="http://schemas.openxmlformats.org/package/2006/relationships"><Relationship Id="rId3" Target="../media/image3.jpeg" Type="http://schemas.openxmlformats.org/officeDocument/2006/relationships/image"/><Relationship Id="rId2" Target="../notesSlides/notesSlide4.xml" Type="http://schemas.openxmlformats.org/officeDocument/2006/relationships/notesSlide"/><Relationship Id="rId1" Target="../slideLayouts/slideLayout2.xml" Type="http://schemas.openxmlformats.org/officeDocument/2006/relationships/slideLayout"/><Relationship Id="rId4" Target="../media/image4.jpeg" Type="http://schemas.openxmlformats.org/officeDocument/2006/relationships/image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 ?><Relationships xmlns="http://schemas.openxmlformats.org/package/2006/relationships"><Relationship Id="rId3" Target="../media/image16.jpeg" Type="http://schemas.openxmlformats.org/officeDocument/2006/relationships/image"/><Relationship Id="rId2" Target="../notesSlides/notesSlide9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"/>
          <p:cNvSpPr txBox="1">
            <a:spLocks noGrp="1"/>
          </p:cNvSpPr>
          <p:nvPr>
            <p:ph type="ctrTitle" idx="4294967295"/>
          </p:nvPr>
        </p:nvSpPr>
        <p:spPr>
          <a:xfrm>
            <a:off x="420775" y="1373525"/>
            <a:ext cx="8520600" cy="19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400"/>
              <a:buFont typeface="Alfa Slab One"/>
              <a:buNone/>
            </a:pPr>
            <a:r>
              <a:rPr lang="kk-KZ" sz="5300" dirty="0" smtClean="0">
                <a:solidFill>
                  <a:srgbClr val="009DDB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Отходы</a:t>
            </a:r>
            <a:endParaRPr sz="5300" b="0" i="0" u="none" strike="noStrike" cap="none" dirty="0">
              <a:solidFill>
                <a:srgbClr val="009DDB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63" name="Google Shape;6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0775" y="75688"/>
            <a:ext cx="4846775" cy="5002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" name="Google Shape;64;p1"/>
          <p:cNvCxnSpPr/>
          <p:nvPr/>
        </p:nvCxnSpPr>
        <p:spPr>
          <a:xfrm>
            <a:off x="421250" y="710725"/>
            <a:ext cx="8395800" cy="0"/>
          </a:xfrm>
          <a:prstGeom prst="straightConnector1">
            <a:avLst/>
          </a:prstGeom>
          <a:noFill/>
          <a:ln w="28575" cap="flat" cmpd="sng">
            <a:solidFill>
              <a:srgbClr val="009DDB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f2631ab7c8_0_299"/>
          <p:cNvSpPr txBox="1">
            <a:spLocks noGrp="1"/>
          </p:cNvSpPr>
          <p:nvPr>
            <p:ph type="title"/>
          </p:nvPr>
        </p:nvSpPr>
        <p:spPr>
          <a:xfrm>
            <a:off x="308175" y="230875"/>
            <a:ext cx="8508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2300" dirty="0">
                <a:solidFill>
                  <a:srgbClr val="009DDB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Способы сокращения отходов</a:t>
            </a:r>
            <a:endParaRPr sz="2300" dirty="0">
              <a:solidFill>
                <a:srgbClr val="009DDB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cxnSp>
        <p:nvCxnSpPr>
          <p:cNvPr id="154" name="Google Shape;154;g2f2631ab7c8_0_299"/>
          <p:cNvCxnSpPr/>
          <p:nvPr/>
        </p:nvCxnSpPr>
        <p:spPr>
          <a:xfrm>
            <a:off x="421250" y="786925"/>
            <a:ext cx="8395800" cy="0"/>
          </a:xfrm>
          <a:prstGeom prst="straightConnector1">
            <a:avLst/>
          </a:prstGeom>
          <a:noFill/>
          <a:ln w="28575" cap="flat" cmpd="sng">
            <a:solidFill>
              <a:srgbClr val="009DDB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5" name="Google Shape;155;g2f2631ab7c8_0_2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6825" y="1117850"/>
            <a:ext cx="2615550" cy="377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g2f2631ab7c8_0_29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11324" y="1117850"/>
            <a:ext cx="2665843" cy="3772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g2f2631ab7c8_0_29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33575" y="1890000"/>
            <a:ext cx="1934450" cy="1934449"/>
          </a:xfrm>
          <a:prstGeom prst="rect">
            <a:avLst/>
          </a:prstGeom>
          <a:noFill/>
          <a:ln w="28575" cap="flat" cmpd="sng">
            <a:solidFill>
              <a:srgbClr val="00854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"/>
          <p:cNvSpPr txBox="1">
            <a:spLocks noGrp="1"/>
          </p:cNvSpPr>
          <p:nvPr>
            <p:ph type="title"/>
          </p:nvPr>
        </p:nvSpPr>
        <p:spPr>
          <a:xfrm>
            <a:off x="308175" y="154675"/>
            <a:ext cx="2218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ru" dirty="0" smtClean="0">
                <a:solidFill>
                  <a:srgbClr val="009DDB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План</a:t>
            </a:r>
            <a:endParaRPr dirty="0">
              <a:solidFill>
                <a:srgbClr val="009DDB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70" name="Google Shape;70;p2"/>
          <p:cNvSpPr txBox="1">
            <a:spLocks noGrp="1"/>
          </p:cNvSpPr>
          <p:nvPr>
            <p:ph type="body" idx="1"/>
          </p:nvPr>
        </p:nvSpPr>
        <p:spPr>
          <a:xfrm>
            <a:off x="210125" y="1036175"/>
            <a:ext cx="8607000" cy="36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lvl="0">
              <a:lnSpc>
                <a:spcPct val="150000"/>
              </a:lnSpc>
              <a:buClr>
                <a:schemeClr val="dk1"/>
              </a:buClr>
              <a:buFont typeface="Montserrat Medium"/>
              <a:buChar char="●"/>
            </a:pPr>
            <a:r>
              <a:rPr lang="ru-RU" dirty="0"/>
              <a:t>Виды бытовых отходов </a:t>
            </a:r>
            <a:endParaRPr lang="ru-RU" dirty="0" smtClean="0"/>
          </a:p>
          <a:p>
            <a:pPr lvl="0">
              <a:lnSpc>
                <a:spcPct val="150000"/>
              </a:lnSpc>
              <a:buClr>
                <a:schemeClr val="dk1"/>
              </a:buClr>
              <a:buFont typeface="Montserrat Medium"/>
              <a:buChar char="●"/>
            </a:pPr>
            <a:r>
              <a:rPr lang="ru-RU" dirty="0" smtClean="0"/>
              <a:t>Проблема </a:t>
            </a:r>
            <a:r>
              <a:rPr lang="ru-RU" dirty="0"/>
              <a:t>отходов </a:t>
            </a:r>
            <a:endParaRPr lang="ru-RU" dirty="0" smtClean="0"/>
          </a:p>
          <a:p>
            <a:pPr lvl="0">
              <a:lnSpc>
                <a:spcPct val="150000"/>
              </a:lnSpc>
              <a:buClr>
                <a:schemeClr val="dk1"/>
              </a:buClr>
              <a:buFont typeface="Montserrat Medium"/>
              <a:buChar char="●"/>
            </a:pPr>
            <a:r>
              <a:rPr lang="ru-RU" dirty="0" smtClean="0"/>
              <a:t>Вред полигонов </a:t>
            </a:r>
            <a:r>
              <a:rPr lang="ru-RU" dirty="0"/>
              <a:t>и свалок (грунтовые воды, загрязнение воздуха, статистика) </a:t>
            </a:r>
            <a:endParaRPr lang="ru-RU" dirty="0" smtClean="0"/>
          </a:p>
          <a:p>
            <a:pPr lvl="0">
              <a:lnSpc>
                <a:spcPct val="150000"/>
              </a:lnSpc>
              <a:buClr>
                <a:schemeClr val="dk1"/>
              </a:buClr>
              <a:buFont typeface="Montserrat Medium"/>
              <a:buChar char="●"/>
            </a:pPr>
            <a:r>
              <a:rPr lang="ru-RU" dirty="0"/>
              <a:t>У</a:t>
            </a:r>
            <a:r>
              <a:rPr lang="ru-RU" dirty="0" smtClean="0"/>
              <a:t>правление </a:t>
            </a:r>
            <a:r>
              <a:rPr lang="ru-RU" dirty="0"/>
              <a:t>отходами (захоронение, переработка, пирамида управления отходами) </a:t>
            </a:r>
            <a:endParaRPr lang="ru-RU" dirty="0" smtClean="0"/>
          </a:p>
          <a:p>
            <a:pPr lvl="0">
              <a:lnSpc>
                <a:spcPct val="150000"/>
              </a:lnSpc>
              <a:buClr>
                <a:schemeClr val="dk1"/>
              </a:buClr>
              <a:buFont typeface="Montserrat Medium"/>
              <a:buChar char="●"/>
            </a:pPr>
            <a:r>
              <a:rPr lang="ru-RU" dirty="0" smtClean="0"/>
              <a:t>Как </a:t>
            </a:r>
            <a:r>
              <a:rPr lang="ru-RU" dirty="0"/>
              <a:t>уменьшить количество отходов, образующихся в повседневной жизни или в учебных заведениях</a:t>
            </a:r>
            <a:endParaRPr dirty="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71" name="Google Shape;71;p2"/>
          <p:cNvCxnSpPr/>
          <p:nvPr/>
        </p:nvCxnSpPr>
        <p:spPr>
          <a:xfrm>
            <a:off x="421250" y="710725"/>
            <a:ext cx="8395800" cy="0"/>
          </a:xfrm>
          <a:prstGeom prst="straightConnector1">
            <a:avLst/>
          </a:prstGeom>
          <a:noFill/>
          <a:ln w="28575" cap="flat" cmpd="sng">
            <a:solidFill>
              <a:srgbClr val="009DDB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g2e63830023f_0_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6800" y="2319875"/>
            <a:ext cx="4817200" cy="282362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g2e63830023f_0_13"/>
          <p:cNvSpPr txBox="1">
            <a:spLocks noGrp="1"/>
          </p:cNvSpPr>
          <p:nvPr>
            <p:ph type="title"/>
          </p:nvPr>
        </p:nvSpPr>
        <p:spPr>
          <a:xfrm>
            <a:off x="308175" y="154675"/>
            <a:ext cx="7413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kk-KZ" dirty="0" smtClean="0">
                <a:solidFill>
                  <a:srgbClr val="009DDB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Виды бытовых отходов</a:t>
            </a:r>
            <a:endParaRPr dirty="0">
              <a:solidFill>
                <a:srgbClr val="009DDB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78" name="Google Shape;78;g2e63830023f_0_13"/>
          <p:cNvSpPr txBox="1">
            <a:spLocks noGrp="1"/>
          </p:cNvSpPr>
          <p:nvPr>
            <p:ph type="body" idx="1"/>
          </p:nvPr>
        </p:nvSpPr>
        <p:spPr>
          <a:xfrm>
            <a:off x="308175" y="873600"/>
            <a:ext cx="5590800" cy="41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lvl="0" indent="-323850">
              <a:lnSpc>
                <a:spcPct val="150000"/>
              </a:lnSpc>
              <a:buSzPts val="1500"/>
              <a:buFont typeface="Montserrat SemiBold"/>
              <a:buChar char="●"/>
            </a:pPr>
            <a:r>
              <a:rPr lang="ru-RU" sz="1600" dirty="0" err="1"/>
              <a:t>Биоразлагаемые</a:t>
            </a:r>
            <a:r>
              <a:rPr lang="ru-RU" sz="1600" dirty="0"/>
              <a:t> пищевые отходы (органические типы) </a:t>
            </a:r>
            <a:endParaRPr lang="ru-RU" sz="1600" dirty="0" smtClean="0"/>
          </a:p>
          <a:p>
            <a:pPr lvl="0" indent="-323850">
              <a:lnSpc>
                <a:spcPct val="150000"/>
              </a:lnSpc>
              <a:buSzPts val="1500"/>
              <a:buFont typeface="Montserrat SemiBold"/>
              <a:buChar char="●"/>
            </a:pPr>
            <a:r>
              <a:rPr lang="ru-RU" sz="1600" dirty="0" smtClean="0"/>
              <a:t>Опасные </a:t>
            </a:r>
            <a:r>
              <a:rPr lang="ru-RU" sz="1600" dirty="0"/>
              <a:t>(батарейки, ртутьсодержащие </a:t>
            </a:r>
            <a:r>
              <a:rPr lang="ru-RU" sz="1600" dirty="0" smtClean="0"/>
              <a:t>отходы)</a:t>
            </a:r>
          </a:p>
          <a:p>
            <a:pPr lvl="0" indent="-323850">
              <a:lnSpc>
                <a:spcPct val="150000"/>
              </a:lnSpc>
              <a:buSzPts val="1500"/>
              <a:buFont typeface="Montserrat SemiBold"/>
              <a:buChar char="●"/>
            </a:pPr>
            <a:r>
              <a:rPr lang="ru-RU" sz="1600" dirty="0" smtClean="0"/>
              <a:t>Электронные </a:t>
            </a:r>
            <a:r>
              <a:rPr lang="ru-RU" sz="1600" dirty="0"/>
              <a:t>отходы (вещества, работающие на электричестве) </a:t>
            </a:r>
            <a:endParaRPr lang="ru-RU" sz="1600" dirty="0" smtClean="0"/>
          </a:p>
          <a:p>
            <a:pPr lvl="0" indent="-323850">
              <a:lnSpc>
                <a:spcPct val="150000"/>
              </a:lnSpc>
              <a:buSzPts val="1500"/>
              <a:buFont typeface="Montserrat SemiBold"/>
              <a:buChar char="●"/>
            </a:pPr>
            <a:r>
              <a:rPr lang="ru-RU" sz="1600" dirty="0" smtClean="0"/>
              <a:t>Текстиль </a:t>
            </a:r>
            <a:r>
              <a:rPr lang="ru-RU" sz="1600" dirty="0"/>
              <a:t>(одежда, обувь) </a:t>
            </a:r>
            <a:endParaRPr lang="ru-RU" sz="1600" dirty="0" smtClean="0"/>
          </a:p>
          <a:p>
            <a:pPr lvl="0" indent="-323850">
              <a:lnSpc>
                <a:spcPct val="150000"/>
              </a:lnSpc>
              <a:buSzPts val="1500"/>
              <a:buFont typeface="Montserrat SemiBold"/>
              <a:buChar char="●"/>
            </a:pPr>
            <a:r>
              <a:rPr lang="ru-RU" sz="1600" dirty="0" smtClean="0"/>
              <a:t>Макулатура </a:t>
            </a:r>
          </a:p>
          <a:p>
            <a:pPr lvl="0" indent="-323850">
              <a:lnSpc>
                <a:spcPct val="150000"/>
              </a:lnSpc>
              <a:buSzPts val="1500"/>
              <a:buFont typeface="Montserrat SemiBold"/>
              <a:buChar char="●"/>
            </a:pPr>
            <a:r>
              <a:rPr lang="ru-RU" sz="1600" dirty="0" smtClean="0"/>
              <a:t>Картон </a:t>
            </a:r>
          </a:p>
          <a:p>
            <a:pPr lvl="0" indent="-323850">
              <a:lnSpc>
                <a:spcPct val="150000"/>
              </a:lnSpc>
              <a:buSzPts val="1500"/>
              <a:buFont typeface="Montserrat SemiBold"/>
              <a:buChar char="●"/>
            </a:pPr>
            <a:r>
              <a:rPr lang="ru-RU" sz="1600" dirty="0" smtClean="0"/>
              <a:t>Пластик </a:t>
            </a:r>
          </a:p>
          <a:p>
            <a:pPr lvl="0" indent="-323850">
              <a:lnSpc>
                <a:spcPct val="150000"/>
              </a:lnSpc>
              <a:buSzPts val="1500"/>
              <a:buFont typeface="Montserrat SemiBold"/>
              <a:buChar char="●"/>
            </a:pPr>
            <a:r>
              <a:rPr lang="ru-RU" sz="1600" dirty="0" smtClean="0"/>
              <a:t>Стекло </a:t>
            </a:r>
          </a:p>
          <a:p>
            <a:pPr lvl="0" indent="-323850">
              <a:lnSpc>
                <a:spcPct val="150000"/>
              </a:lnSpc>
              <a:buSzPts val="1500"/>
              <a:buFont typeface="Montserrat SemiBold"/>
              <a:buChar char="●"/>
            </a:pPr>
            <a:r>
              <a:rPr lang="ru-RU" sz="1600" dirty="0" smtClean="0"/>
              <a:t>Металл</a:t>
            </a:r>
            <a:endParaRPr sz="1500" dirty="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79" name="Google Shape;79;g2e63830023f_0_13"/>
          <p:cNvCxnSpPr/>
          <p:nvPr/>
        </p:nvCxnSpPr>
        <p:spPr>
          <a:xfrm>
            <a:off x="421250" y="710725"/>
            <a:ext cx="8395800" cy="0"/>
          </a:xfrm>
          <a:prstGeom prst="straightConnector1">
            <a:avLst/>
          </a:prstGeom>
          <a:noFill/>
          <a:ln w="28575" cap="flat" cmpd="sng">
            <a:solidFill>
              <a:srgbClr val="009DDB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ef15f59427_0_0"/>
          <p:cNvSpPr txBox="1">
            <a:spLocks noGrp="1"/>
          </p:cNvSpPr>
          <p:nvPr>
            <p:ph type="title"/>
          </p:nvPr>
        </p:nvSpPr>
        <p:spPr>
          <a:xfrm>
            <a:off x="308175" y="154675"/>
            <a:ext cx="7413300" cy="5727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rIns="91425" spcFirstLastPara="1" tIns="91425" wrap="square">
            <a:normAutofit fontScale="90000"/>
          </a:bodyPr>
          <a:lstStyle/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dirty="0" lang="ru" smtClean="0">
                <a:solidFill>
                  <a:srgbClr val="009DDB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Проблема отходов</a:t>
            </a:r>
            <a:endParaRPr dirty="0">
              <a:solidFill>
                <a:srgbClr val="009DDB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85" name="Google Shape;85;g2ef15f59427_0_0"/>
          <p:cNvSpPr txBox="1">
            <a:spLocks noGrp="1"/>
          </p:cNvSpPr>
          <p:nvPr>
            <p:ph idx="1" type="body"/>
          </p:nvPr>
        </p:nvSpPr>
        <p:spPr>
          <a:xfrm>
            <a:off x="308175" y="1271100"/>
            <a:ext cx="5248500" cy="22536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rIns="91425" spcFirstLastPara="1" tIns="91425" wrap="square">
            <a:noAutofit/>
          </a:bodyPr>
          <a:lstStyle/>
          <a:p>
            <a:pPr indent="-336550" lvl="0">
              <a:lnSpc>
                <a:spcPct val="130000"/>
              </a:lnSpc>
              <a:buSzPts val="1700"/>
              <a:buFont typeface="Montserrat SemiBold"/>
              <a:buChar char="●"/>
            </a:pPr>
            <a:r>
              <a:rPr dirty="0" lang="ru-RU" sz="1700">
                <a:latin typeface="Montserrat SemiBold"/>
                <a:ea typeface="Montserrat SemiBold"/>
                <a:cs typeface="Montserrat SemiBold"/>
                <a:sym typeface="Montserrat SemiBold"/>
              </a:rPr>
              <a:t>5, 5 тыс. свалок (2023 г</a:t>
            </a:r>
            <a:r>
              <a:rPr dirty="0" lang="ru-RU" smtClean="0" sz="1700">
                <a:latin typeface="Montserrat SemiBold"/>
                <a:ea typeface="Montserrat SemiBold"/>
                <a:cs typeface="Montserrat SemiBold"/>
                <a:sym typeface="Montserrat SemiBold"/>
              </a:rPr>
              <a:t>.)</a:t>
            </a:r>
          </a:p>
          <a:p>
            <a:pPr indent="-336550" lvl="0">
              <a:lnSpc>
                <a:spcPct val="130000"/>
              </a:lnSpc>
              <a:buSzPts val="1700"/>
              <a:buFont typeface="Montserrat SemiBold"/>
              <a:buChar char="●"/>
            </a:pPr>
            <a:r>
              <a:rPr dirty="0" lang="ru-RU" smtClean="0" sz="1700">
                <a:latin typeface="Montserrat SemiBold"/>
                <a:ea typeface="Montserrat SemiBold"/>
                <a:cs typeface="Montserrat SemiBold"/>
                <a:sym typeface="Montserrat SemiBold"/>
              </a:rPr>
              <a:t>3,2 </a:t>
            </a:r>
            <a:r>
              <a:rPr dirty="0" lang="ru-RU" sz="1700">
                <a:latin typeface="Montserrat SemiBold"/>
                <a:ea typeface="Montserrat SemiBold"/>
                <a:cs typeface="Montserrat SemiBold"/>
                <a:sym typeface="Montserrat SemiBold"/>
              </a:rPr>
              <a:t>тыс. </a:t>
            </a:r>
            <a:r>
              <a:rPr dirty="0" lang="ru-RU" smtClean="0" sz="1700">
                <a:latin typeface="Montserrat SemiBold"/>
                <a:ea typeface="Montserrat SemiBold"/>
                <a:cs typeface="Montserrat SemiBold"/>
                <a:sym typeface="Montserrat SemiBold"/>
              </a:rPr>
              <a:t>полигонов</a:t>
            </a:r>
          </a:p>
          <a:p>
            <a:pPr indent="-336550" lvl="0">
              <a:lnSpc>
                <a:spcPct val="130000"/>
              </a:lnSpc>
              <a:buSzPts val="1700"/>
              <a:buFont typeface="Montserrat SemiBold"/>
              <a:buChar char="●"/>
            </a:pPr>
            <a:r>
              <a:rPr dirty="0" lang="ru-RU" smtClean="0" sz="1700">
                <a:latin typeface="Montserrat SemiBold"/>
                <a:ea typeface="Montserrat SemiBold"/>
                <a:cs typeface="Montserrat SemiBold"/>
                <a:sym typeface="Montserrat SemiBold"/>
              </a:rPr>
              <a:t>4-5 </a:t>
            </a:r>
            <a:r>
              <a:rPr dirty="0" lang="ru-RU" sz="1700">
                <a:latin typeface="Montserrat SemiBold"/>
                <a:ea typeface="Montserrat SemiBold"/>
                <a:cs typeface="Montserrat SemiBold"/>
                <a:sym typeface="Montserrat SemiBold"/>
              </a:rPr>
              <a:t>млн т появляется в </a:t>
            </a:r>
            <a:r>
              <a:rPr dirty="0" lang="ru-RU" smtClean="0" sz="1700">
                <a:latin typeface="Montserrat SemiBold"/>
                <a:ea typeface="Montserrat SemiBold"/>
                <a:cs typeface="Montserrat SemiBold"/>
                <a:sym typeface="Montserrat SemiBold"/>
              </a:rPr>
              <a:t>год</a:t>
            </a:r>
          </a:p>
          <a:p>
            <a:pPr indent="-336550" lvl="0">
              <a:lnSpc>
                <a:spcPct val="130000"/>
              </a:lnSpc>
              <a:buSzPts val="1700"/>
              <a:buFont typeface="Montserrat SemiBold"/>
              <a:buChar char="●"/>
            </a:pPr>
            <a:r>
              <a:rPr dirty="0" lang="ru-RU" smtClean="0" sz="1700">
                <a:latin typeface="Montserrat SemiBold"/>
                <a:ea typeface="Montserrat SemiBold"/>
                <a:cs typeface="Montserrat SemiBold"/>
                <a:sym typeface="Montserrat SemiBold"/>
              </a:rPr>
              <a:t>Собрано </a:t>
            </a:r>
            <a:r>
              <a:rPr dirty="0" lang="ru-RU" sz="1700">
                <a:latin typeface="Montserrat SemiBold"/>
                <a:ea typeface="Montserrat SemiBold"/>
                <a:cs typeface="Montserrat SemiBold"/>
                <a:sym typeface="Montserrat SemiBold"/>
              </a:rPr>
              <a:t>125 млн </a:t>
            </a:r>
            <a:r>
              <a:rPr dirty="0" lang="ru-RU" smtClean="0" sz="1700">
                <a:latin typeface="Montserrat SemiBold"/>
                <a:ea typeface="Montserrat SemiBold"/>
                <a:cs typeface="Montserrat SemiBold"/>
                <a:sym typeface="Montserrat SemiBold"/>
              </a:rPr>
              <a:t>т</a:t>
            </a:r>
          </a:p>
          <a:p>
            <a:pPr indent="-336550" lvl="0">
              <a:lnSpc>
                <a:spcPct val="130000"/>
              </a:lnSpc>
              <a:buSzPts val="1700"/>
              <a:buFont typeface="Montserrat SemiBold"/>
              <a:buChar char="●"/>
            </a:pPr>
            <a:r>
              <a:rPr dirty="0" lang="ru-RU" smtClean="0" sz="1700">
                <a:latin typeface="Montserrat SemiBold"/>
                <a:ea typeface="Montserrat SemiBold"/>
                <a:cs typeface="Montserrat SemiBold"/>
                <a:sym typeface="Montserrat SemiBold"/>
              </a:rPr>
              <a:t>1 </a:t>
            </a:r>
            <a:r>
              <a:rPr dirty="0" lang="ru-RU" sz="1700">
                <a:latin typeface="Montserrat SemiBold"/>
                <a:ea typeface="Montserrat SemiBold"/>
                <a:cs typeface="Montserrat SemiBold"/>
                <a:sym typeface="Montserrat SemiBold"/>
              </a:rPr>
              <a:t>человек </a:t>
            </a:r>
            <a:r>
              <a:rPr dirty="0" lang="ru-RU" smtClean="0" sz="1700">
                <a:latin typeface="Montserrat SemiBold"/>
                <a:ea typeface="Montserrat SemiBold"/>
                <a:cs typeface="Montserrat SemiBold"/>
                <a:sym typeface="Montserrat SemiBold"/>
              </a:rPr>
              <a:t>создает </a:t>
            </a:r>
            <a:r>
              <a:rPr dirty="0" lang="ru-RU" sz="1700">
                <a:latin typeface="Montserrat SemiBold"/>
                <a:ea typeface="Montserrat SemiBold"/>
                <a:cs typeface="Montserrat SemiBold"/>
                <a:sym typeface="Montserrat SemiBold"/>
              </a:rPr>
              <a:t>0,6 кг за </a:t>
            </a:r>
            <a:r>
              <a:rPr dirty="0" lang="ru-RU" smtClean="0" sz="1700">
                <a:latin typeface="Montserrat SemiBold"/>
                <a:ea typeface="Montserrat SemiBold"/>
                <a:cs typeface="Montserrat SemiBold"/>
                <a:sym typeface="Montserrat SemiBold"/>
              </a:rPr>
              <a:t>день</a:t>
            </a:r>
          </a:p>
          <a:p>
            <a:pPr indent="-336550" lvl="0">
              <a:lnSpc>
                <a:spcPct val="130000"/>
              </a:lnSpc>
              <a:buSzPts val="1700"/>
              <a:buFont typeface="Montserrat SemiBold"/>
              <a:buChar char="●"/>
            </a:pPr>
            <a:r>
              <a:rPr dirty="0" lang="ru-RU" smtClean="0" sz="1700">
                <a:latin typeface="Montserrat SemiBold"/>
                <a:ea typeface="Montserrat SemiBold"/>
                <a:cs typeface="Montserrat SemiBold"/>
                <a:sym typeface="Montserrat SemiBold"/>
              </a:rPr>
              <a:t>24</a:t>
            </a:r>
            <a:r>
              <a:rPr dirty="0" lang="ru-RU" sz="1700">
                <a:latin typeface="Montserrat SemiBold"/>
                <a:ea typeface="Montserrat SemiBold"/>
                <a:cs typeface="Montserrat SemiBold"/>
                <a:sym typeface="Montserrat SemiBold"/>
              </a:rPr>
              <a:t>% </a:t>
            </a:r>
            <a:r>
              <a:rPr dirty="0" lang="ru-RU" smtClean="0" sz="1700">
                <a:latin typeface="Montserrat SemiBold"/>
                <a:ea typeface="Montserrat SemiBold"/>
                <a:cs typeface="Montserrat SemiBold"/>
                <a:sym typeface="Montserrat SemiBold"/>
              </a:rPr>
              <a:t>обрабатывается</a:t>
            </a:r>
          </a:p>
          <a:p>
            <a:pPr indent="-336550" lvl="0">
              <a:lnSpc>
                <a:spcPct val="130000"/>
              </a:lnSpc>
              <a:buSzPts val="1700"/>
              <a:buFont typeface="Montserrat SemiBold"/>
              <a:buChar char="●"/>
            </a:pPr>
            <a:r>
              <a:rPr dirty="0" lang="ru-RU" smtClean="0" sz="1700">
                <a:latin typeface="Montserrat SemiBold"/>
                <a:ea typeface="Montserrat SemiBold"/>
                <a:cs typeface="Montserrat SemiBold"/>
                <a:sym typeface="Montserrat SemiBold"/>
              </a:rPr>
              <a:t>Экологический </a:t>
            </a:r>
            <a:r>
              <a:rPr dirty="0" lang="ru-RU" sz="1700">
                <a:latin typeface="Montserrat SemiBold"/>
                <a:ea typeface="Montserrat SemiBold"/>
                <a:cs typeface="Montserrat SemiBold"/>
                <a:sym typeface="Montserrat SemiBold"/>
              </a:rPr>
              <a:t>кодекс (1 июля 2021 г</a:t>
            </a:r>
            <a:r>
              <a:rPr dirty="0" lang="ru-RU" smtClean="0" sz="1700">
                <a:latin typeface="Montserrat SemiBold"/>
                <a:ea typeface="Montserrat SemiBold"/>
                <a:cs typeface="Montserrat SemiBold"/>
                <a:sym typeface="Montserrat SemiBold"/>
              </a:rPr>
              <a:t>.)</a:t>
            </a:r>
          </a:p>
          <a:p>
            <a:pPr indent="-336550" lvl="0">
              <a:lnSpc>
                <a:spcPct val="130000"/>
              </a:lnSpc>
              <a:buSzPts val="1700"/>
              <a:buFont typeface="Montserrat SemiBold"/>
              <a:buChar char="●"/>
            </a:pPr>
            <a:r>
              <a:rPr dirty="0" lang="ru-RU" smtClean="0" sz="1700">
                <a:latin typeface="Montserrat SemiBold"/>
                <a:ea typeface="Montserrat SemiBold"/>
                <a:cs typeface="Montserrat SemiBold"/>
                <a:sym typeface="Montserrat SemiBold"/>
              </a:rPr>
              <a:t>Штраф </a:t>
            </a:r>
            <a:r>
              <a:rPr dirty="0" lang="ru-RU" sz="1700">
                <a:latin typeface="Montserrat SemiBold"/>
                <a:ea typeface="Montserrat SemiBold"/>
                <a:cs typeface="Montserrat SemiBold"/>
                <a:sym typeface="Montserrat SemiBold"/>
              </a:rPr>
              <a:t>по административному кодексу, статья 432-2</a:t>
            </a:r>
            <a:endParaRPr dirty="0" sz="17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86" name="Google Shape;86;g2ef15f59427_0_0"/>
          <p:cNvCxnSpPr/>
          <p:nvPr/>
        </p:nvCxnSpPr>
        <p:spPr>
          <a:xfrm>
            <a:off x="421250" y="710725"/>
            <a:ext cx="8395800" cy="0"/>
          </a:xfrm>
          <a:prstGeom prst="straightConnector1">
            <a:avLst/>
          </a:prstGeom>
          <a:noFill/>
          <a:ln cap="flat" cmpd="sng" w="28575">
            <a:solidFill>
              <a:srgbClr val="009DDB"/>
            </a:solidFill>
            <a:prstDash val="solid"/>
            <a:round/>
            <a:headEnd len="sm" type="none" w="sm"/>
            <a:tailEnd len="sm" type="none" w="sm"/>
          </a:ln>
        </p:spPr>
      </p:cxnSp>
      <p:pic>
        <p:nvPicPr>
          <p:cNvPr id="87" name="Google Shape;87;g2ef15f59427_0_0"/>
          <p:cNvPicPr preferRelativeResize="0"/>
          <p:nvPr/>
        </p:nvPicPr>
        <p:blipFill rotWithShape="1">
          <a:blip r:embed="rId3">
            <a:alphaModFix/>
          </a:blip>
          <a:srcRect b="-642" t="68"/>
          <a:stretch/>
        </p:blipFill>
        <p:spPr>
          <a:xfrm>
            <a:off x="5306550" y="786925"/>
            <a:ext cx="3837450" cy="2158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g2ef15f59427_0_0"/>
          <p:cNvPicPr preferRelativeResize="0"/>
          <p:nvPr/>
        </p:nvPicPr>
        <p:blipFill rotWithShape="1">
          <a:blip r:embed="rId4">
            <a:alphaModFix/>
          </a:blip>
          <a:srcRect t="112"/>
          <a:stretch/>
        </p:blipFill>
        <p:spPr>
          <a:xfrm>
            <a:off x="5306550" y="2984925"/>
            <a:ext cx="3837450" cy="2158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ef15f59427_0_7"/>
          <p:cNvSpPr txBox="1">
            <a:spLocks noGrp="1"/>
          </p:cNvSpPr>
          <p:nvPr>
            <p:ph type="title"/>
          </p:nvPr>
        </p:nvSpPr>
        <p:spPr>
          <a:xfrm>
            <a:off x="334975" y="138025"/>
            <a:ext cx="8482200" cy="5727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rIns="91425" spcFirstLastPara="1" tIns="91425" wrap="square">
            <a:normAutofit fontScale="90000"/>
          </a:bodyPr>
          <a:lstStyle/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dirty="0" lang="ru" smtClean="0">
                <a:solidFill>
                  <a:srgbClr val="009DDB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Полигоны и мусорные свалки</a:t>
            </a:r>
            <a:endParaRPr dirty="0">
              <a:solidFill>
                <a:srgbClr val="009DDB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94" name="Google Shape;94;g2ef15f59427_0_7"/>
          <p:cNvSpPr txBox="1"/>
          <p:nvPr/>
        </p:nvSpPr>
        <p:spPr>
          <a:xfrm>
            <a:off x="5963100" y="1649500"/>
            <a:ext cx="3735000" cy="10482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cap="none" i="0" lang="ru" strike="noStrike" sz="1400" u="none">
                <a:solidFill>
                  <a:srgbClr val="666666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5,5 мың қоқыс үйінді</a:t>
            </a:r>
            <a:endParaRPr b="0" cap="none" i="0" strike="noStrike" sz="1400" u="none">
              <a:solidFill>
                <a:srgbClr val="666666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cap="none" i="0" lang="ru" strike="noStrike" sz="1400" u="none">
                <a:solidFill>
                  <a:srgbClr val="666666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3,2 полигон</a:t>
            </a:r>
            <a:endParaRPr b="0" cap="none" i="0" strike="noStrike" sz="1400" u="none">
              <a:solidFill>
                <a:srgbClr val="666666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95" name="Google Shape;95;g2ef15f59427_0_7"/>
          <p:cNvSpPr txBox="1">
            <a:spLocks noGrp="1"/>
          </p:cNvSpPr>
          <p:nvPr>
            <p:ph idx="1" type="body"/>
          </p:nvPr>
        </p:nvSpPr>
        <p:spPr>
          <a:xfrm>
            <a:off x="421250" y="1184575"/>
            <a:ext cx="4971900" cy="41280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rIns="91425" spcFirstLastPara="1" tIns="91425" wrap="square">
            <a:normAutofit/>
          </a:bodyPr>
          <a:lstStyle/>
          <a:p>
            <a:pPr indent="-323850" lvl="0">
              <a:lnSpc>
                <a:spcPct val="150000"/>
              </a:lnSpc>
              <a:buSzPts val="1500"/>
              <a:buFont typeface="Montserrat SemiBold"/>
              <a:buChar char="●"/>
            </a:pPr>
            <a:r>
              <a:rPr dirty="0" lang="ru-RU" sz="1500">
                <a:latin typeface="Montserrat SemiBold"/>
                <a:ea typeface="Montserrat SemiBold"/>
                <a:cs typeface="Montserrat SemiBold"/>
                <a:sym typeface="Montserrat SemiBold"/>
              </a:rPr>
              <a:t>Пожарная </a:t>
            </a:r>
            <a:r>
              <a:rPr dirty="0" lang="ru-RU" smtClean="0" sz="1500">
                <a:latin typeface="Montserrat SemiBold"/>
                <a:ea typeface="Montserrat SemiBold"/>
                <a:cs typeface="Montserrat SemiBold"/>
                <a:sym typeface="Montserrat SemiBold"/>
              </a:rPr>
              <a:t>опасность</a:t>
            </a:r>
          </a:p>
          <a:p>
            <a:pPr indent="-323850" lvl="0">
              <a:lnSpc>
                <a:spcPct val="150000"/>
              </a:lnSpc>
              <a:buSzPts val="1500"/>
              <a:buFont typeface="Montserrat SemiBold"/>
              <a:buChar char="●"/>
            </a:pPr>
            <a:r>
              <a:rPr dirty="0" lang="ru-RU" smtClean="0" sz="1500">
                <a:latin typeface="Montserrat SemiBold"/>
                <a:ea typeface="Montserrat SemiBold"/>
                <a:cs typeface="Montserrat SemiBold"/>
                <a:sym typeface="Montserrat SemiBold"/>
              </a:rPr>
              <a:t>Загрязнение воздуха</a:t>
            </a:r>
          </a:p>
          <a:p>
            <a:pPr indent="-323850" lvl="0">
              <a:lnSpc>
                <a:spcPct val="150000"/>
              </a:lnSpc>
              <a:buSzPts val="1500"/>
              <a:buFont typeface="Montserrat SemiBold"/>
              <a:buChar char="●"/>
            </a:pPr>
            <a:r>
              <a:rPr dirty="0" lang="ru-RU" smtClean="0" sz="1500">
                <a:latin typeface="Montserrat SemiBold"/>
                <a:ea typeface="Montserrat SemiBold"/>
                <a:cs typeface="Montserrat SemiBold"/>
                <a:sym typeface="Montserrat SemiBold"/>
              </a:rPr>
              <a:t>Загрязнение почвы</a:t>
            </a:r>
          </a:p>
          <a:p>
            <a:pPr indent="-323850" lvl="0">
              <a:lnSpc>
                <a:spcPct val="150000"/>
              </a:lnSpc>
              <a:buSzPts val="1500"/>
              <a:buFont typeface="Montserrat SemiBold"/>
              <a:buChar char="●"/>
            </a:pPr>
            <a:r>
              <a:rPr dirty="0" lang="ru-RU" smtClean="0" sz="1500">
                <a:latin typeface="Montserrat SemiBold"/>
                <a:ea typeface="Montserrat SemiBold"/>
                <a:cs typeface="Montserrat SemiBold"/>
                <a:sym typeface="Montserrat SemiBold"/>
              </a:rPr>
              <a:t>Загрязнение </a:t>
            </a:r>
            <a:r>
              <a:rPr dirty="0" lang="ru-RU" sz="1500">
                <a:latin typeface="Montserrat SemiBold"/>
                <a:ea typeface="Montserrat SemiBold"/>
                <a:cs typeface="Montserrat SemiBold"/>
                <a:sym typeface="Montserrat SemiBold"/>
              </a:rPr>
              <a:t>подземных </a:t>
            </a:r>
            <a:r>
              <a:rPr dirty="0" lang="ru-RU" smtClean="0" sz="1500">
                <a:latin typeface="Montserrat SemiBold"/>
                <a:ea typeface="Montserrat SemiBold"/>
                <a:cs typeface="Montserrat SemiBold"/>
                <a:sym typeface="Montserrat SemiBold"/>
              </a:rPr>
              <a:t>вод</a:t>
            </a:r>
          </a:p>
          <a:p>
            <a:pPr indent="-323850" lvl="0">
              <a:lnSpc>
                <a:spcPct val="150000"/>
              </a:lnSpc>
              <a:buSzPts val="1500"/>
              <a:buFont typeface="Montserrat SemiBold"/>
              <a:buChar char="●"/>
            </a:pPr>
            <a:r>
              <a:rPr dirty="0" lang="ru-RU" smtClean="0" sz="1500">
                <a:latin typeface="Montserrat SemiBold"/>
                <a:ea typeface="Montserrat SemiBold"/>
                <a:cs typeface="Montserrat SemiBold"/>
                <a:sym typeface="Montserrat SemiBold"/>
              </a:rPr>
              <a:t>Неприятный </a:t>
            </a:r>
            <a:r>
              <a:rPr dirty="0" lang="ru-RU" sz="1500">
                <a:latin typeface="Montserrat SemiBold"/>
                <a:ea typeface="Montserrat SemiBold"/>
                <a:cs typeface="Montserrat SemiBold"/>
                <a:sym typeface="Montserrat SemiBold"/>
              </a:rPr>
              <a:t>запах изо </a:t>
            </a:r>
            <a:r>
              <a:rPr dirty="0" lang="ru-RU" smtClean="0" sz="1500">
                <a:latin typeface="Montserrat SemiBold"/>
                <a:ea typeface="Montserrat SemiBold"/>
                <a:cs typeface="Montserrat SemiBold"/>
                <a:sym typeface="Montserrat SemiBold"/>
              </a:rPr>
              <a:t>рта</a:t>
            </a:r>
          </a:p>
          <a:p>
            <a:pPr indent="-323850" lvl="0">
              <a:lnSpc>
                <a:spcPct val="150000"/>
              </a:lnSpc>
              <a:buSzPts val="1500"/>
              <a:buFont typeface="Montserrat SemiBold"/>
              <a:buChar char="●"/>
            </a:pPr>
            <a:r>
              <a:rPr dirty="0" lang="ru-RU" smtClean="0" sz="1500">
                <a:latin typeface="Montserrat SemiBold"/>
                <a:ea typeface="Montserrat SemiBold"/>
                <a:cs typeface="Montserrat SemiBold"/>
                <a:sym typeface="Montserrat SemiBold"/>
              </a:rPr>
              <a:t>Негативное </a:t>
            </a:r>
            <a:r>
              <a:rPr dirty="0" lang="ru-RU" sz="1500">
                <a:latin typeface="Montserrat SemiBold"/>
                <a:ea typeface="Montserrat SemiBold"/>
                <a:cs typeface="Montserrat SemiBold"/>
                <a:sym typeface="Montserrat SemiBold"/>
              </a:rPr>
              <a:t>влияние на животных и </a:t>
            </a:r>
            <a:r>
              <a:rPr dirty="0" lang="ru-RU" smtClean="0" sz="1500">
                <a:latin typeface="Montserrat SemiBold"/>
                <a:ea typeface="Montserrat SemiBold"/>
                <a:cs typeface="Montserrat SemiBold"/>
                <a:sym typeface="Montserrat SemiBold"/>
              </a:rPr>
              <a:t>растения</a:t>
            </a:r>
          </a:p>
          <a:p>
            <a:pPr indent="-323850" lvl="0">
              <a:lnSpc>
                <a:spcPct val="150000"/>
              </a:lnSpc>
              <a:buSzPts val="1500"/>
              <a:buFont typeface="Montserrat SemiBold"/>
              <a:buChar char="●"/>
            </a:pPr>
            <a:r>
              <a:rPr dirty="0" lang="ru-RU" smtClean="0" sz="1500">
                <a:latin typeface="Montserrat SemiBold"/>
                <a:ea typeface="Montserrat SemiBold"/>
                <a:cs typeface="Montserrat SemiBold"/>
                <a:sym typeface="Montserrat SemiBold"/>
              </a:rPr>
              <a:t>Международный </a:t>
            </a:r>
            <a:r>
              <a:rPr dirty="0" lang="ru-RU" sz="1500">
                <a:latin typeface="Montserrat SemiBold"/>
                <a:ea typeface="Montserrat SemiBold"/>
                <a:cs typeface="Montserrat SemiBold"/>
                <a:sym typeface="Montserrat SemiBold"/>
              </a:rPr>
              <a:t>полигон 1 (</a:t>
            </a:r>
            <a:r>
              <a:rPr dirty="0" err="1" lang="ru-RU" sz="1500">
                <a:latin typeface="Montserrat SemiBold"/>
                <a:ea typeface="Montserrat SemiBold"/>
                <a:cs typeface="Montserrat SemiBold"/>
                <a:sym typeface="Montserrat SemiBold"/>
              </a:rPr>
              <a:t>ЭкоПолигон</a:t>
            </a:r>
            <a:r>
              <a:rPr dirty="0" lang="ru-RU" sz="1500">
                <a:latin typeface="Montserrat SemiBold"/>
                <a:ea typeface="Montserrat SemiBold"/>
                <a:cs typeface="Montserrat SemiBold"/>
                <a:sym typeface="Montserrat SemiBold"/>
              </a:rPr>
              <a:t>, Астана</a:t>
            </a:r>
            <a:r>
              <a:rPr dirty="0" lang="ru-RU" smtClean="0" sz="1500">
                <a:latin typeface="Montserrat SemiBold"/>
                <a:ea typeface="Montserrat SemiBold"/>
                <a:cs typeface="Montserrat SemiBold"/>
                <a:sym typeface="Montserrat SemiBold"/>
              </a:rPr>
              <a:t>)</a:t>
            </a:r>
          </a:p>
          <a:p>
            <a:pPr indent="-323850" lvl="0">
              <a:lnSpc>
                <a:spcPct val="150000"/>
              </a:lnSpc>
              <a:buSzPts val="1500"/>
              <a:buFont typeface="Montserrat SemiBold"/>
              <a:buChar char="●"/>
            </a:pPr>
            <a:r>
              <a:rPr dirty="0" lang="ru-RU" smtClean="0" sz="1500">
                <a:latin typeface="Montserrat SemiBold"/>
                <a:ea typeface="Montserrat SemiBold"/>
                <a:cs typeface="Montserrat SemiBold"/>
                <a:sym typeface="Montserrat SemiBold"/>
              </a:rPr>
              <a:t>79</a:t>
            </a:r>
            <a:r>
              <a:rPr dirty="0" lang="ru-RU" sz="1500">
                <a:latin typeface="Montserrat SemiBold"/>
                <a:ea typeface="Montserrat SemiBold"/>
                <a:cs typeface="Montserrat SemiBold"/>
                <a:sym typeface="Montserrat SemiBold"/>
              </a:rPr>
              <a:t>% полигонов не соответствуют санитарным требованиям</a:t>
            </a:r>
            <a:endParaRPr b="1" dirty="0" sz="1500">
              <a:latin typeface="Montserrat"/>
              <a:ea typeface="Montserrat"/>
              <a:cs typeface="Montserrat"/>
              <a:sym typeface="Montserrat"/>
            </a:endParaRPr>
          </a:p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33"/>
              <a:buFont typeface="Arial"/>
              <a:buNone/>
            </a:pPr>
            <a:endParaRPr b="1" dirty="0" sz="150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96" name="Google Shape;96;g2ef15f59427_0_7"/>
          <p:cNvCxnSpPr/>
          <p:nvPr/>
        </p:nvCxnSpPr>
        <p:spPr>
          <a:xfrm>
            <a:off x="421250" y="710725"/>
            <a:ext cx="8395800" cy="0"/>
          </a:xfrm>
          <a:prstGeom prst="straightConnector1">
            <a:avLst/>
          </a:prstGeom>
          <a:noFill/>
          <a:ln cap="flat" cmpd="sng" w="28575">
            <a:solidFill>
              <a:srgbClr val="009DDB"/>
            </a:solidFill>
            <a:prstDash val="solid"/>
            <a:round/>
            <a:headEnd len="sm" type="none" w="sm"/>
            <a:tailEnd len="sm" type="none" w="sm"/>
          </a:ln>
        </p:spPr>
      </p:cxnSp>
      <p:pic>
        <p:nvPicPr>
          <p:cNvPr id="97" name="Google Shape;97;g2ef15f59427_0_7"/>
          <p:cNvPicPr preferRelativeResize="0"/>
          <p:nvPr/>
        </p:nvPicPr>
        <p:blipFill rotWithShape="1">
          <a:blip r:embed="rId3">
            <a:alphaModFix/>
          </a:blip>
          <a:srcRect l="99" r="98"/>
          <a:stretch/>
        </p:blipFill>
        <p:spPr>
          <a:xfrm>
            <a:off x="5129225" y="990651"/>
            <a:ext cx="3751001" cy="214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g2ef15f59427_0_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01300" y="2086925"/>
            <a:ext cx="1148397" cy="426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g2ef15f59427_0_7"/>
          <p:cNvPicPr preferRelativeResize="0"/>
          <p:nvPr/>
        </p:nvPicPr>
        <p:blipFill rotWithShape="1">
          <a:blip r:embed="rId5">
            <a:alphaModFix/>
          </a:blip>
          <a:srcRect b="25"/>
          <a:stretch/>
        </p:blipFill>
        <p:spPr>
          <a:xfrm>
            <a:off x="6248612" y="3726055"/>
            <a:ext cx="2357358" cy="131972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g2ef15f59427_0_7"/>
          <p:cNvSpPr/>
          <p:nvPr/>
        </p:nvSpPr>
        <p:spPr>
          <a:xfrm>
            <a:off x="5750757" y="4342030"/>
            <a:ext cx="427200" cy="4143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434343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g2ef15f59427_0_7"/>
          <p:cNvSpPr/>
          <p:nvPr/>
        </p:nvSpPr>
        <p:spPr>
          <a:xfrm rot="10800000">
            <a:off x="6543700" y="3223645"/>
            <a:ext cx="427200" cy="4143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434343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" name="Google Shape;102;g2ef15f59427_0_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5971476" y="3636487"/>
            <a:ext cx="427314" cy="466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g2ef15f59427_0_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327397" y="3482011"/>
            <a:ext cx="428204" cy="57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ef15f59427_0_14"/>
          <p:cNvSpPr txBox="1">
            <a:spLocks noGrp="1"/>
          </p:cNvSpPr>
          <p:nvPr>
            <p:ph type="title"/>
          </p:nvPr>
        </p:nvSpPr>
        <p:spPr>
          <a:xfrm>
            <a:off x="308175" y="307075"/>
            <a:ext cx="8508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ru" sz="2400" dirty="0" smtClean="0">
                <a:solidFill>
                  <a:srgbClr val="009DDB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Как мы справляемся с отходами</a:t>
            </a:r>
            <a:r>
              <a:rPr lang="ru" sz="2400" dirty="0" smtClean="0">
                <a:solidFill>
                  <a:srgbClr val="009DDB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?</a:t>
            </a:r>
            <a:endParaRPr sz="2400" dirty="0">
              <a:solidFill>
                <a:srgbClr val="009DDB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109" name="Google Shape;109;g2ef15f59427_0_14"/>
          <p:cNvSpPr txBox="1">
            <a:spLocks noGrp="1"/>
          </p:cNvSpPr>
          <p:nvPr>
            <p:ph type="body" idx="1"/>
          </p:nvPr>
        </p:nvSpPr>
        <p:spPr>
          <a:xfrm>
            <a:off x="334975" y="1227150"/>
            <a:ext cx="5248500" cy="41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lvl="0">
              <a:lnSpc>
                <a:spcPct val="150000"/>
              </a:lnSpc>
              <a:buFont typeface="Raleway SemiBold"/>
              <a:buAutoNum type="arabicPeriod"/>
            </a:pPr>
            <a:r>
              <a:rPr lang="ru-RU" dirty="0"/>
              <a:t>Закапываем в землю (полигон) </a:t>
            </a:r>
            <a:endParaRPr lang="ru-RU" dirty="0" smtClean="0"/>
          </a:p>
          <a:p>
            <a:pPr lvl="0">
              <a:lnSpc>
                <a:spcPct val="150000"/>
              </a:lnSpc>
              <a:buFont typeface="Raleway SemiBold"/>
              <a:buAutoNum type="arabicPeriod"/>
            </a:pPr>
            <a:r>
              <a:rPr lang="ru-RU" dirty="0" smtClean="0"/>
              <a:t>Свалка </a:t>
            </a:r>
            <a:r>
              <a:rPr lang="ru-RU" dirty="0"/>
              <a:t>мусора </a:t>
            </a:r>
            <a:endParaRPr lang="ru-RU" dirty="0" smtClean="0"/>
          </a:p>
          <a:p>
            <a:pPr lvl="0">
              <a:lnSpc>
                <a:spcPct val="150000"/>
              </a:lnSpc>
              <a:buFont typeface="Raleway SemiBold"/>
              <a:buAutoNum type="arabicPeriod"/>
            </a:pPr>
            <a:r>
              <a:rPr lang="ru-RU" dirty="0" smtClean="0"/>
              <a:t>Обрабатываем</a:t>
            </a:r>
            <a:endParaRPr sz="15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 sz="15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10" name="Google Shape;110;g2ef15f59427_0_14"/>
          <p:cNvCxnSpPr/>
          <p:nvPr/>
        </p:nvCxnSpPr>
        <p:spPr>
          <a:xfrm>
            <a:off x="421250" y="863125"/>
            <a:ext cx="8395800" cy="0"/>
          </a:xfrm>
          <a:prstGeom prst="straightConnector1">
            <a:avLst/>
          </a:prstGeom>
          <a:noFill/>
          <a:ln w="28575" cap="flat" cmpd="sng">
            <a:solidFill>
              <a:srgbClr val="009DDB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11" name="Google Shape;111;g2ef15f59427_0_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4660" y="3245702"/>
            <a:ext cx="3318440" cy="123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g2ef15f59427_0_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66050" y="3282367"/>
            <a:ext cx="833001" cy="1159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g2ef15f59427_0_14"/>
          <p:cNvSpPr txBox="1"/>
          <p:nvPr/>
        </p:nvSpPr>
        <p:spPr>
          <a:xfrm>
            <a:off x="3566050" y="2246550"/>
            <a:ext cx="2193300" cy="10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" sz="3600" b="0" i="0" u="none" strike="noStrike" cap="none">
                <a:solidFill>
                  <a:srgbClr val="666666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24%</a:t>
            </a:r>
            <a:endParaRPr sz="3600" b="0" i="0" u="none" strike="noStrike" cap="none">
              <a:solidFill>
                <a:srgbClr val="666666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114" name="Google Shape;114;g2ef15f59427_0_14"/>
          <p:cNvSpPr txBox="1"/>
          <p:nvPr/>
        </p:nvSpPr>
        <p:spPr>
          <a:xfrm>
            <a:off x="6445175" y="2246550"/>
            <a:ext cx="2193300" cy="10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" sz="3600" b="0" i="0" u="none" strike="noStrike" cap="none">
                <a:solidFill>
                  <a:srgbClr val="666666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76%</a:t>
            </a:r>
            <a:endParaRPr sz="3600" b="0" i="0" u="none" strike="noStrike" cap="none">
              <a:solidFill>
                <a:srgbClr val="666666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f2631ab7c8_0_98"/>
          <p:cNvSpPr txBox="1">
            <a:spLocks noGrp="1"/>
          </p:cNvSpPr>
          <p:nvPr>
            <p:ph type="title"/>
          </p:nvPr>
        </p:nvSpPr>
        <p:spPr>
          <a:xfrm>
            <a:off x="308175" y="307075"/>
            <a:ext cx="8508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" sz="2400" dirty="0">
                <a:solidFill>
                  <a:srgbClr val="009DDB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Как мы справляемся с отходами?</a:t>
            </a:r>
            <a:endParaRPr sz="2400" dirty="0">
              <a:solidFill>
                <a:srgbClr val="009DDB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120" name="Google Shape;120;g2f2631ab7c8_0_98"/>
          <p:cNvSpPr txBox="1">
            <a:spLocks noGrp="1"/>
          </p:cNvSpPr>
          <p:nvPr>
            <p:ph type="body" idx="1"/>
          </p:nvPr>
        </p:nvSpPr>
        <p:spPr>
          <a:xfrm>
            <a:off x="334975" y="1684350"/>
            <a:ext cx="4337700" cy="41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lvl="0">
              <a:buFont typeface="Raleway Light"/>
              <a:buAutoNum type="arabicPeriod"/>
            </a:pPr>
            <a:r>
              <a:rPr lang="ru-RU" dirty="0" err="1">
                <a:latin typeface="Montserrat SemiBold"/>
                <a:ea typeface="Montserrat SemiBold"/>
                <a:cs typeface="Montserrat SemiBold"/>
                <a:sym typeface="Montserrat SemiBold"/>
              </a:rPr>
              <a:t>Rethink</a:t>
            </a:r>
            <a:r>
              <a:rPr lang="ru-RU" dirty="0">
                <a:latin typeface="Montserrat SemiBold"/>
                <a:ea typeface="Montserrat SemiBold"/>
                <a:cs typeface="Montserrat SemiBold"/>
                <a:sym typeface="Montserrat SemiBold"/>
              </a:rPr>
              <a:t>-подумайте еще </a:t>
            </a:r>
            <a:r>
              <a:rPr lang="ru-RU" dirty="0" smtClean="0">
                <a:latin typeface="Montserrat SemiBold"/>
                <a:ea typeface="Montserrat SemiBold"/>
                <a:cs typeface="Montserrat SemiBold"/>
                <a:sym typeface="Montserrat SemiBold"/>
              </a:rPr>
              <a:t>раз</a:t>
            </a:r>
          </a:p>
          <a:p>
            <a:pPr lvl="0">
              <a:buFont typeface="Raleway Light"/>
              <a:buAutoNum type="arabicPeriod"/>
            </a:pPr>
            <a:r>
              <a:rPr lang="ru-RU" dirty="0" err="1" smtClean="0">
                <a:latin typeface="Montserrat SemiBold"/>
                <a:ea typeface="Montserrat SemiBold"/>
                <a:cs typeface="Montserrat SemiBold"/>
                <a:sym typeface="Montserrat SemiBold"/>
              </a:rPr>
              <a:t>Refuse</a:t>
            </a:r>
            <a:r>
              <a:rPr lang="ru-RU" dirty="0" smtClean="0">
                <a:latin typeface="Montserrat SemiBold"/>
                <a:ea typeface="Montserrat SemiBold"/>
                <a:cs typeface="Montserrat SemiBold"/>
                <a:sym typeface="Montserrat SemiBold"/>
              </a:rPr>
              <a:t>-откажись </a:t>
            </a:r>
          </a:p>
          <a:p>
            <a:pPr lvl="0">
              <a:buFont typeface="Raleway Light"/>
              <a:buAutoNum type="arabicPeriod"/>
            </a:pPr>
            <a:r>
              <a:rPr lang="ru-RU" dirty="0" err="1" smtClean="0">
                <a:latin typeface="Montserrat SemiBold"/>
                <a:ea typeface="Montserrat SemiBold"/>
                <a:cs typeface="Montserrat SemiBold"/>
                <a:sym typeface="Montserrat SemiBold"/>
              </a:rPr>
              <a:t>Reduce</a:t>
            </a:r>
            <a:r>
              <a:rPr lang="ru-RU" dirty="0" smtClean="0">
                <a:latin typeface="Montserrat SemiBold"/>
                <a:ea typeface="Montserrat SemiBold"/>
                <a:cs typeface="Montserrat SemiBold"/>
                <a:sym typeface="Montserrat SemiBold"/>
              </a:rPr>
              <a:t>-сокращение</a:t>
            </a:r>
          </a:p>
          <a:p>
            <a:pPr lvl="0">
              <a:buFont typeface="Raleway Light"/>
              <a:buAutoNum type="arabicPeriod"/>
            </a:pPr>
            <a:r>
              <a:rPr lang="ru-RU" dirty="0" err="1" smtClean="0">
                <a:latin typeface="Montserrat SemiBold"/>
                <a:ea typeface="Montserrat SemiBold"/>
                <a:cs typeface="Montserrat SemiBold"/>
                <a:sym typeface="Montserrat SemiBold"/>
              </a:rPr>
              <a:t>Repurpose</a:t>
            </a:r>
            <a:r>
              <a:rPr lang="ru-RU" dirty="0" smtClean="0">
                <a:latin typeface="Montserrat SemiBold"/>
                <a:ea typeface="Montserrat SemiBold"/>
                <a:cs typeface="Montserrat SemiBold"/>
                <a:sym typeface="Montserrat SemiBold"/>
              </a:rPr>
              <a:t>-изменить </a:t>
            </a:r>
            <a:r>
              <a:rPr lang="ru-RU" dirty="0">
                <a:latin typeface="Montserrat SemiBold"/>
                <a:ea typeface="Montserrat SemiBold"/>
                <a:cs typeface="Montserrat SemiBold"/>
                <a:sym typeface="Montserrat SemiBold"/>
              </a:rPr>
              <a:t>назначение </a:t>
            </a:r>
            <a:endParaRPr lang="ru-RU" dirty="0" smtClean="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lvl="0">
              <a:buFont typeface="Raleway Light"/>
              <a:buAutoNum type="arabicPeriod"/>
            </a:pPr>
            <a:r>
              <a:rPr lang="ru-RU" dirty="0" err="1" smtClean="0">
                <a:latin typeface="Montserrat SemiBold"/>
                <a:ea typeface="Montserrat SemiBold"/>
                <a:cs typeface="Montserrat SemiBold"/>
                <a:sym typeface="Montserrat SemiBold"/>
              </a:rPr>
              <a:t>Reuse</a:t>
            </a:r>
            <a:r>
              <a:rPr lang="ru-RU" dirty="0" smtClean="0"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r>
              <a:rPr lang="ru-RU" dirty="0">
                <a:latin typeface="Montserrat SemiBold"/>
                <a:ea typeface="Montserrat SemiBold"/>
                <a:cs typeface="Montserrat SemiBold"/>
                <a:sym typeface="Montserrat SemiBold"/>
              </a:rPr>
              <a:t>- повторное </a:t>
            </a:r>
            <a:r>
              <a:rPr lang="ru-RU" dirty="0" smtClean="0">
                <a:latin typeface="Montserrat SemiBold"/>
                <a:ea typeface="Montserrat SemiBold"/>
                <a:cs typeface="Montserrat SemiBold"/>
                <a:sym typeface="Montserrat SemiBold"/>
              </a:rPr>
              <a:t>использование</a:t>
            </a:r>
          </a:p>
          <a:p>
            <a:pPr lvl="0">
              <a:buFont typeface="Raleway Light"/>
              <a:buAutoNum type="arabicPeriod"/>
            </a:pPr>
            <a:r>
              <a:rPr lang="ru-RU" dirty="0" err="1" smtClean="0">
                <a:latin typeface="Montserrat SemiBold"/>
                <a:ea typeface="Montserrat SemiBold"/>
                <a:cs typeface="Montserrat SemiBold"/>
                <a:sym typeface="Montserrat SemiBold"/>
              </a:rPr>
              <a:t>Recycle</a:t>
            </a:r>
            <a:r>
              <a:rPr lang="ru-RU" dirty="0" smtClean="0">
                <a:latin typeface="Montserrat SemiBold"/>
                <a:ea typeface="Montserrat SemiBold"/>
                <a:cs typeface="Montserrat SemiBold"/>
                <a:sym typeface="Montserrat SemiBold"/>
              </a:rPr>
              <a:t>-переработка</a:t>
            </a:r>
          </a:p>
          <a:p>
            <a:pPr lvl="0">
              <a:buFont typeface="Raleway Light"/>
              <a:buAutoNum type="arabicPeriod"/>
            </a:pPr>
            <a:r>
              <a:rPr lang="ru-RU" dirty="0" err="1" smtClean="0">
                <a:latin typeface="Montserrat SemiBold"/>
                <a:ea typeface="Montserrat SemiBold"/>
                <a:cs typeface="Montserrat SemiBold"/>
                <a:sym typeface="Montserrat SemiBold"/>
              </a:rPr>
              <a:t>Rot</a:t>
            </a:r>
            <a:r>
              <a:rPr lang="ru-RU" dirty="0" smtClean="0">
                <a:latin typeface="Montserrat SemiBold"/>
                <a:ea typeface="Montserrat SemiBold"/>
                <a:cs typeface="Montserrat SemiBold"/>
                <a:sym typeface="Montserrat SemiBold"/>
              </a:rPr>
              <a:t>-сделай </a:t>
            </a:r>
            <a:r>
              <a:rPr lang="ru-RU" dirty="0">
                <a:latin typeface="Montserrat SemiBold"/>
                <a:ea typeface="Montserrat SemiBold"/>
                <a:cs typeface="Montserrat SemiBold"/>
                <a:sym typeface="Montserrat SemiBold"/>
              </a:rPr>
              <a:t>удобрение</a:t>
            </a:r>
            <a:endParaRPr sz="15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 sz="15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21" name="Google Shape;121;g2f2631ab7c8_0_98"/>
          <p:cNvCxnSpPr/>
          <p:nvPr/>
        </p:nvCxnSpPr>
        <p:spPr>
          <a:xfrm>
            <a:off x="421250" y="863125"/>
            <a:ext cx="8395800" cy="0"/>
          </a:xfrm>
          <a:prstGeom prst="straightConnector1">
            <a:avLst/>
          </a:prstGeom>
          <a:noFill/>
          <a:ln w="28575" cap="flat" cmpd="sng">
            <a:solidFill>
              <a:srgbClr val="009DDB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22" name="Google Shape;122;g2f2631ab7c8_0_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03330" y="879775"/>
            <a:ext cx="4564321" cy="426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ef15f59427_0_21"/>
          <p:cNvSpPr txBox="1">
            <a:spLocks noGrp="1"/>
          </p:cNvSpPr>
          <p:nvPr>
            <p:ph type="title"/>
          </p:nvPr>
        </p:nvSpPr>
        <p:spPr>
          <a:xfrm>
            <a:off x="308175" y="230875"/>
            <a:ext cx="8508900" cy="5727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rIns="91425" spcFirstLastPara="1" tIns="91425" wrap="square">
            <a:noAutofit/>
          </a:bodyPr>
          <a:lstStyle/>
          <a:p>
            <a:pPr lvl="0"/>
            <a:r>
              <a:rPr dirty="0" lang="ru-RU" sz="2300">
                <a:solidFill>
                  <a:srgbClr val="009DDB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Способы сокращения отходов</a:t>
            </a:r>
            <a:endParaRPr dirty="0" sz="2300">
              <a:solidFill>
                <a:srgbClr val="009DDB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cxnSp>
        <p:nvCxnSpPr>
          <p:cNvPr id="128" name="Google Shape;128;g2ef15f59427_0_21"/>
          <p:cNvCxnSpPr/>
          <p:nvPr/>
        </p:nvCxnSpPr>
        <p:spPr>
          <a:xfrm>
            <a:off x="421250" y="786925"/>
            <a:ext cx="8395800" cy="0"/>
          </a:xfrm>
          <a:prstGeom prst="straightConnector1">
            <a:avLst/>
          </a:prstGeom>
          <a:noFill/>
          <a:ln cap="flat" cmpd="sng" w="28575">
            <a:solidFill>
              <a:srgbClr val="009DDB"/>
            </a:solidFill>
            <a:prstDash val="solid"/>
            <a:round/>
            <a:headEnd len="sm" type="none" w="sm"/>
            <a:tailEnd len="sm" type="none" w="sm"/>
          </a:ln>
        </p:spPr>
      </p:cxnSp>
      <p:sp>
        <p:nvSpPr>
          <p:cNvPr id="129" name="Google Shape;129;g2ef15f59427_0_21"/>
          <p:cNvSpPr txBox="1">
            <a:spLocks noGrp="1"/>
          </p:cNvSpPr>
          <p:nvPr>
            <p:ph type="title"/>
          </p:nvPr>
        </p:nvSpPr>
        <p:spPr>
          <a:xfrm>
            <a:off x="159300" y="1184394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rIns="91425" spcFirstLastPara="1" tIns="91425" wrap="square">
            <a:normAutofit/>
          </a:bodyPr>
          <a:lstStyle/>
          <a:p>
            <a:pPr lvl="0"/>
            <a:r>
              <a:rPr dirty="0" lang="ru" smtClean="0" sz="1800">
                <a:solidFill>
                  <a:srgbClr val="FFFFFF"/>
                </a:solidFill>
                <a:highlight>
                  <a:srgbClr val="009DDB"/>
                </a:highlight>
                <a:latin typeface="Montserrat SemiBold"/>
                <a:ea typeface="Montserrat SemiBold"/>
                <a:cs typeface="Montserrat SemiBold"/>
                <a:sym typeface="Montserrat SemiBold"/>
              </a:rPr>
              <a:t>1 ШАГ</a:t>
            </a:r>
            <a:r>
              <a:rPr dirty="0" lang="ru" smtClean="0" sz="1800"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r>
              <a:rPr dirty="0" lang="ru-RU" smtClean="0" sz="1800">
                <a:solidFill>
                  <a:schemeClr val="tx2">
                    <a:lumMod val="1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раздельный </a:t>
            </a:r>
            <a:r>
              <a:rPr dirty="0" lang="ru-RU" sz="1800">
                <a:solidFill>
                  <a:schemeClr val="tx2">
                    <a:lumMod val="1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сбор пищевых отходов </a:t>
            </a:r>
            <a:endParaRPr dirty="0" sz="1800">
              <a:solidFill>
                <a:srgbClr val="4343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30" name="Google Shape;130;g2ef15f59427_0_21"/>
          <p:cNvSpPr txBox="1">
            <a:spLocks noGrp="1"/>
          </p:cNvSpPr>
          <p:nvPr>
            <p:ph idx="1" type="body"/>
          </p:nvPr>
        </p:nvSpPr>
        <p:spPr>
          <a:xfrm>
            <a:off x="159300" y="1770025"/>
            <a:ext cx="8832300" cy="1542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rIns="91425" spcFirstLastPara="1" tIns="91425" wrap="square">
            <a:normAutofit/>
          </a:bodyPr>
          <a:lstStyle/>
          <a:p>
            <a:pPr indent="0" lvl="0" marL="0">
              <a:lnSpc>
                <a:spcPct val="100000"/>
              </a:lnSpc>
              <a:buNone/>
            </a:pPr>
            <a:r>
              <a:rPr dirty="0" lang="ru">
                <a:solidFill>
                  <a:srgbClr val="FFFFFF"/>
                </a:solidFill>
                <a:highlight>
                  <a:srgbClr val="009DDB"/>
                </a:highlight>
                <a:latin typeface="Montserrat SemiBold"/>
                <a:ea typeface="Montserrat SemiBold"/>
                <a:cs typeface="Montserrat SemiBold"/>
                <a:sym typeface="Montserrat SemiBold"/>
              </a:rPr>
              <a:t>2 </a:t>
            </a:r>
            <a:r>
              <a:rPr dirty="0" lang="ru" smtClean="0">
                <a:solidFill>
                  <a:srgbClr val="FFFFFF"/>
                </a:solidFill>
                <a:highlight>
                  <a:srgbClr val="009DDB"/>
                </a:highlight>
                <a:latin typeface="Montserrat SemiBold"/>
                <a:ea typeface="Montserrat SemiBold"/>
                <a:cs typeface="Montserrat SemiBold"/>
                <a:sym typeface="Montserrat SemiBold"/>
              </a:rPr>
              <a:t>ШАГ</a:t>
            </a:r>
            <a:r>
              <a:rPr dirty="0" lang="ru" smtClean="0">
                <a:solidFill>
                  <a:schemeClr val="dk1"/>
                </a:solidFill>
                <a:highlight>
                  <a:srgbClr val="009DDB"/>
                </a:highlight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r>
              <a:rPr dirty="0" lang="ru-RU">
                <a:solidFill>
                  <a:schemeClr val="tx2">
                    <a:lumMod val="1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сортировка отходов. </a:t>
            </a:r>
            <a:r>
              <a:rPr dirty="0" lang="ru" smtClean="0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Recycle</a:t>
            </a:r>
            <a:endParaRPr dirty="0">
              <a:solidFill>
                <a:srgbClr val="4343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>
              <a:lnSpc>
                <a:spcPct val="100000"/>
              </a:lnSpc>
              <a:buClr>
                <a:schemeClr val="dk1"/>
              </a:buClr>
              <a:buSzPts val="1100"/>
              <a:buNone/>
            </a:pPr>
            <a:r>
              <a:rPr dirty="0" lang="ru">
                <a:solidFill>
                  <a:srgbClr val="FFFFFF"/>
                </a:solidFill>
                <a:highlight>
                  <a:srgbClr val="009DDB"/>
                </a:highlight>
                <a:latin typeface="Montserrat SemiBold"/>
                <a:ea typeface="Montserrat SemiBold"/>
                <a:cs typeface="Montserrat SemiBold"/>
                <a:sym typeface="Montserrat SemiBold"/>
              </a:rPr>
              <a:t>3 </a:t>
            </a:r>
            <a:r>
              <a:rPr dirty="0" lang="ru" smtClean="0">
                <a:solidFill>
                  <a:srgbClr val="FFFFFF"/>
                </a:solidFill>
                <a:highlight>
                  <a:srgbClr val="009DDB"/>
                </a:highlight>
                <a:latin typeface="Montserrat SemiBold"/>
                <a:ea typeface="Montserrat SemiBold"/>
                <a:cs typeface="Montserrat SemiBold"/>
                <a:sym typeface="Montserrat SemiBold"/>
              </a:rPr>
              <a:t>ШАГ</a:t>
            </a:r>
            <a:r>
              <a:rPr dirty="0" lang="ru" smtClean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r>
              <a:rPr dirty="0" lang="ru-RU" smtClean="0">
                <a:solidFill>
                  <a:schemeClr val="tx2">
                    <a:lumMod val="1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сокращение использования. </a:t>
            </a:r>
            <a:r>
              <a:rPr dirty="0" lang="ru" smtClean="0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Reduce</a:t>
            </a:r>
            <a:r>
              <a:rPr dirty="0" lang="ru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. Reuse. Refuse</a:t>
            </a:r>
            <a:endParaRPr dirty="0">
              <a:solidFill>
                <a:srgbClr val="4343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31" name="Google Shape;131;g2ef15f59427_0_21"/>
          <p:cNvSpPr/>
          <p:nvPr/>
        </p:nvSpPr>
        <p:spPr>
          <a:xfrm>
            <a:off x="2082725" y="3060900"/>
            <a:ext cx="5316600" cy="1930200"/>
          </a:xfrm>
          <a:prstGeom prst="rect">
            <a:avLst/>
          </a:prstGeom>
          <a:noFill/>
          <a:ln cap="flat" cmpd="sng" w="28575">
            <a:solidFill>
              <a:srgbClr val="009DDB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ctr" anchorCtr="0" bIns="91425" lIns="91425" rIns="91425" spcFirstLastPara="1" tIns="91425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2" name="Google Shape;132;g2ef15f59427_0_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25131" y="3395045"/>
            <a:ext cx="1010852" cy="1010292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g2ef15f59427_0_21"/>
          <p:cNvSpPr txBox="1"/>
          <p:nvPr/>
        </p:nvSpPr>
        <p:spPr>
          <a:xfrm>
            <a:off x="3486550" y="4533900"/>
            <a:ext cx="1127100" cy="367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rIns="91425" spcFirstLastPara="1" tIns="91425" wrap="square">
            <a:no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cap="none" i="0" lang="ru" strike="noStrike" sz="1200" u="none">
                <a:solidFill>
                  <a:srgbClr val="000000"/>
                </a:solidFill>
                <a:highlight>
                  <a:srgbClr val="FFFFFF"/>
                </a:highlight>
                <a:latin typeface="Raleway Light"/>
                <a:ea typeface="Raleway Light"/>
                <a:cs typeface="Raleway Light"/>
                <a:sym typeface="Raleway Light"/>
              </a:rPr>
              <a:t>пластик</a:t>
            </a:r>
            <a:endParaRPr b="0" cap="none" i="0" strike="noStrike" sz="1200" u="none">
              <a:solidFill>
                <a:srgbClr val="000000"/>
              </a:solidFill>
              <a:highlight>
                <a:srgbClr val="FFFFFF"/>
              </a:highlight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pic>
        <p:nvPicPr>
          <p:cNvPr id="134" name="Google Shape;134;g2ef15f59427_0_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18578" y="3395045"/>
            <a:ext cx="1010852" cy="1010292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g2ef15f59427_0_21"/>
          <p:cNvSpPr txBox="1"/>
          <p:nvPr/>
        </p:nvSpPr>
        <p:spPr>
          <a:xfrm>
            <a:off x="2262475" y="4533900"/>
            <a:ext cx="1127100" cy="367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rIns="91425" spcFirstLastPara="1" tIns="91425" wrap="square">
            <a:no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cap="none" i="0" lang="ru" strike="noStrike" sz="1200" u="none">
                <a:solidFill>
                  <a:srgbClr val="000000"/>
                </a:solidFill>
                <a:highlight>
                  <a:srgbClr val="FFFFFF"/>
                </a:highlight>
                <a:latin typeface="Raleway Light"/>
                <a:ea typeface="Raleway Light"/>
                <a:cs typeface="Raleway Light"/>
                <a:sym typeface="Raleway Light"/>
              </a:rPr>
              <a:t>макулатура</a:t>
            </a:r>
            <a:endParaRPr b="0" cap="none" i="0" strike="noStrike" sz="1200" u="none">
              <a:solidFill>
                <a:srgbClr val="000000"/>
              </a:solidFill>
              <a:highlight>
                <a:srgbClr val="FFFFFF"/>
              </a:highlight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pic>
        <p:nvPicPr>
          <p:cNvPr id="136" name="Google Shape;136;g2ef15f59427_0_21"/>
          <p:cNvPicPr preferRelativeResize="0"/>
          <p:nvPr/>
        </p:nvPicPr>
        <p:blipFill rotWithShape="1">
          <a:blip r:embed="rId5">
            <a:alphaModFix/>
          </a:blip>
          <a:srcRect l="29" r="18"/>
          <a:stretch/>
        </p:blipFill>
        <p:spPr>
          <a:xfrm>
            <a:off x="4778321" y="3395045"/>
            <a:ext cx="1010849" cy="1010292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g2ef15f59427_0_21"/>
          <p:cNvSpPr txBox="1"/>
          <p:nvPr/>
        </p:nvSpPr>
        <p:spPr>
          <a:xfrm>
            <a:off x="4558225" y="4526175"/>
            <a:ext cx="1374600" cy="3756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rIns="91425" spcFirstLastPara="1" tIns="91425" wrap="square">
            <a:no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dirty="0" lang="ru" smtClean="0" sz="1200">
                <a:highlight>
                  <a:srgbClr val="FFFFFF"/>
                </a:highlight>
                <a:latin typeface="Raleway Light"/>
                <a:ea typeface="Raleway Light"/>
                <a:cs typeface="Raleway Light"/>
                <a:sym typeface="Raleway Light"/>
              </a:rPr>
              <a:t>стекло</a:t>
            </a:r>
            <a:endParaRPr b="0" cap="none" dirty="0" i="0" strike="noStrike" sz="1200" u="none">
              <a:solidFill>
                <a:srgbClr val="000000"/>
              </a:solidFill>
              <a:highlight>
                <a:srgbClr val="FFFFFF"/>
              </a:highlight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pic>
        <p:nvPicPr>
          <p:cNvPr id="138" name="Google Shape;138;g2ef15f59427_0_21"/>
          <p:cNvPicPr preferRelativeResize="0"/>
          <p:nvPr/>
        </p:nvPicPr>
        <p:blipFill rotWithShape="1">
          <a:blip r:embed="rId6">
            <a:alphaModFix/>
          </a:blip>
          <a:srcRect l="29" r="18"/>
          <a:stretch/>
        </p:blipFill>
        <p:spPr>
          <a:xfrm>
            <a:off x="6024185" y="3395045"/>
            <a:ext cx="1010849" cy="1010292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g2ef15f59427_0_21"/>
          <p:cNvSpPr txBox="1"/>
          <p:nvPr/>
        </p:nvSpPr>
        <p:spPr>
          <a:xfrm>
            <a:off x="5974675" y="4533900"/>
            <a:ext cx="1301400" cy="367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rIns="91425" spcFirstLastPara="1" tIns="91425" wrap="square">
            <a:no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cap="none" i="0" lang="ru" strike="noStrike" sz="1200" u="none">
                <a:solidFill>
                  <a:srgbClr val="000000"/>
                </a:solidFill>
                <a:highlight>
                  <a:srgbClr val="FFFFFF"/>
                </a:highlight>
                <a:latin typeface="Raleway Light"/>
                <a:ea typeface="Raleway Light"/>
                <a:cs typeface="Raleway Light"/>
                <a:sym typeface="Raleway Light"/>
              </a:rPr>
              <a:t>металл</a:t>
            </a:r>
            <a:endParaRPr b="0" cap="none" i="0" strike="noStrike" sz="1200" u="none">
              <a:solidFill>
                <a:srgbClr val="000000"/>
              </a:solidFill>
              <a:highlight>
                <a:srgbClr val="FFFFFF"/>
              </a:highlight>
              <a:latin typeface="Raleway Light"/>
              <a:ea typeface="Raleway Light"/>
              <a:cs typeface="Raleway Light"/>
              <a:sym typeface="Raleway Ligh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f2631ab7c8_0_318"/>
          <p:cNvSpPr txBox="1">
            <a:spLocks noGrp="1"/>
          </p:cNvSpPr>
          <p:nvPr>
            <p:ph type="title"/>
          </p:nvPr>
        </p:nvSpPr>
        <p:spPr>
          <a:xfrm>
            <a:off x="308175" y="230875"/>
            <a:ext cx="8508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2300" dirty="0">
                <a:solidFill>
                  <a:srgbClr val="009DDB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Способы сокращения отходов</a:t>
            </a:r>
            <a:endParaRPr sz="2300" dirty="0">
              <a:solidFill>
                <a:srgbClr val="009DDB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cxnSp>
        <p:nvCxnSpPr>
          <p:cNvPr id="145" name="Google Shape;145;g2f2631ab7c8_0_318"/>
          <p:cNvCxnSpPr/>
          <p:nvPr/>
        </p:nvCxnSpPr>
        <p:spPr>
          <a:xfrm>
            <a:off x="421250" y="786925"/>
            <a:ext cx="8395800" cy="0"/>
          </a:xfrm>
          <a:prstGeom prst="straightConnector1">
            <a:avLst/>
          </a:prstGeom>
          <a:noFill/>
          <a:ln w="28575" cap="flat" cmpd="sng">
            <a:solidFill>
              <a:srgbClr val="009DD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6" name="Google Shape;146;g2f2631ab7c8_0_318"/>
          <p:cNvSpPr txBox="1">
            <a:spLocks noGrp="1"/>
          </p:cNvSpPr>
          <p:nvPr>
            <p:ph type="title"/>
          </p:nvPr>
        </p:nvSpPr>
        <p:spPr>
          <a:xfrm>
            <a:off x="220525" y="1086875"/>
            <a:ext cx="8520600" cy="38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1515"/>
              <a:buNone/>
            </a:pPr>
            <a:r>
              <a:rPr lang="ru" sz="2200" dirty="0" smtClean="0">
                <a:solidFill>
                  <a:srgbClr val="FFFFFF"/>
                </a:solidFill>
                <a:highlight>
                  <a:srgbClr val="009DDB"/>
                </a:highlight>
                <a:latin typeface="Montserrat SemiBold"/>
                <a:ea typeface="Montserrat SemiBold"/>
                <a:cs typeface="Montserrat SemiBold"/>
                <a:sym typeface="Montserrat SemiBold"/>
              </a:rPr>
              <a:t>Клики:</a:t>
            </a:r>
            <a:endParaRPr sz="2200" dirty="0">
              <a:solidFill>
                <a:srgbClr val="FFFFFF"/>
              </a:solidFill>
              <a:highlight>
                <a:srgbClr val="009DDB"/>
              </a:highlight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370370"/>
              <a:buNone/>
            </a:pPr>
            <a:endParaRPr sz="900" dirty="0">
              <a:solidFill>
                <a:srgbClr val="FFFFFF"/>
              </a:solidFill>
              <a:highlight>
                <a:srgbClr val="4BB869"/>
              </a:highlight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457200" lvl="0">
              <a:buSzPct val="196078"/>
            </a:pPr>
            <a:r>
              <a:rPr lang="ru-RU" sz="1800" dirty="0">
                <a:solidFill>
                  <a:schemeClr val="accent1"/>
                </a:solidFill>
              </a:rPr>
              <a:t>макулатура, стекло, металл, </a:t>
            </a:r>
            <a:r>
              <a:rPr lang="ru-RU" sz="1800" dirty="0" smtClean="0">
                <a:solidFill>
                  <a:schemeClr val="accent1"/>
                </a:solidFill>
              </a:rPr>
              <a:t>пластик</a:t>
            </a:r>
            <a:br>
              <a:rPr lang="ru-RU" sz="1800" dirty="0" smtClean="0">
                <a:solidFill>
                  <a:schemeClr val="accent1"/>
                </a:solidFill>
              </a:rPr>
            </a:br>
            <a:r>
              <a:rPr lang="ru-RU" sz="1800" dirty="0" smtClean="0">
                <a:solidFill>
                  <a:schemeClr val="accent1"/>
                </a:solidFill>
              </a:rPr>
              <a:t>металлический лом </a:t>
            </a:r>
            <a:br>
              <a:rPr lang="ru-RU" sz="1800" dirty="0" smtClean="0">
                <a:solidFill>
                  <a:schemeClr val="accent1"/>
                </a:solidFill>
              </a:rPr>
            </a:br>
            <a:r>
              <a:rPr lang="ru-RU" sz="1800" dirty="0" smtClean="0">
                <a:solidFill>
                  <a:schemeClr val="accent1"/>
                </a:solidFill>
              </a:rPr>
              <a:t>отходы </a:t>
            </a:r>
            <a:r>
              <a:rPr lang="ru-RU" sz="1800" dirty="0">
                <a:solidFill>
                  <a:schemeClr val="accent1"/>
                </a:solidFill>
              </a:rPr>
              <a:t>опасные отходы </a:t>
            </a:r>
            <a:r>
              <a:rPr lang="ru-RU" sz="1800" dirty="0" smtClean="0">
                <a:solidFill>
                  <a:schemeClr val="accent1"/>
                </a:solidFill>
              </a:rPr>
              <a:t>(батареи</a:t>
            </a:r>
            <a:r>
              <a:rPr lang="ru-RU" sz="1800" dirty="0">
                <a:solidFill>
                  <a:schemeClr val="accent1"/>
                </a:solidFill>
              </a:rPr>
              <a:t>, содержащие ртуть</a:t>
            </a:r>
            <a:r>
              <a:rPr lang="ru-RU" sz="1800" dirty="0" smtClean="0">
                <a:solidFill>
                  <a:schemeClr val="accent1"/>
                </a:solidFill>
              </a:rPr>
              <a:t>)</a:t>
            </a:r>
            <a:br>
              <a:rPr lang="ru-RU" sz="1800" dirty="0" smtClean="0">
                <a:solidFill>
                  <a:schemeClr val="accent1"/>
                </a:solidFill>
              </a:rPr>
            </a:br>
            <a:r>
              <a:rPr lang="ru-RU" sz="1800" dirty="0" smtClean="0">
                <a:solidFill>
                  <a:schemeClr val="accent1"/>
                </a:solidFill>
              </a:rPr>
              <a:t>медицинские </a:t>
            </a:r>
            <a:r>
              <a:rPr lang="ru-RU" sz="1800" dirty="0">
                <a:solidFill>
                  <a:schemeClr val="accent1"/>
                </a:solidFill>
              </a:rPr>
              <a:t>отходы </a:t>
            </a:r>
            <a:r>
              <a:rPr lang="ru-RU" sz="1800" dirty="0" smtClean="0">
                <a:solidFill>
                  <a:schemeClr val="accent1"/>
                </a:solidFill>
              </a:rPr>
              <a:t/>
            </a:r>
            <a:br>
              <a:rPr lang="ru-RU" sz="1800" dirty="0" smtClean="0">
                <a:solidFill>
                  <a:schemeClr val="accent1"/>
                </a:solidFill>
              </a:rPr>
            </a:br>
            <a:r>
              <a:rPr lang="ru-RU" sz="1800" dirty="0" smtClean="0">
                <a:solidFill>
                  <a:schemeClr val="accent1"/>
                </a:solidFill>
              </a:rPr>
              <a:t>одежда</a:t>
            </a:r>
            <a:endParaRPr sz="1700" dirty="0" smtClean="0">
              <a:solidFill>
                <a:schemeClr val="accen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1515"/>
              <a:buNone/>
            </a:pPr>
            <a:r>
              <a:rPr lang="ru" sz="2200" dirty="0" smtClean="0">
                <a:solidFill>
                  <a:schemeClr val="lt1"/>
                </a:solidFill>
                <a:highlight>
                  <a:srgbClr val="009DDB"/>
                </a:highlight>
                <a:latin typeface="Montserrat SemiBold"/>
                <a:ea typeface="Montserrat SemiBold"/>
                <a:cs typeface="Montserrat SemiBold"/>
                <a:sym typeface="Montserrat SemiBold"/>
              </a:rPr>
              <a:t>Где можно найти:</a:t>
            </a:r>
            <a:endParaRPr sz="2200" dirty="0">
              <a:solidFill>
                <a:schemeClr val="lt1"/>
              </a:solidFill>
              <a:highlight>
                <a:srgbClr val="009DDB"/>
              </a:highlight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370370"/>
              <a:buNone/>
            </a:pPr>
            <a:endParaRPr sz="900" dirty="0">
              <a:solidFill>
                <a:schemeClr val="lt1"/>
              </a:solidFill>
              <a:highlight>
                <a:srgbClr val="4BB869"/>
              </a:highlight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131445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</a:pPr>
            <a:r>
              <a:rPr lang="ru-RU" sz="1700" dirty="0" smtClean="0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М</a:t>
            </a:r>
            <a:r>
              <a:rPr lang="ru" sz="1700" dirty="0" smtClean="0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обильное приложение Ecosen </a:t>
            </a:r>
            <a:br>
              <a:rPr lang="ru" sz="1700" dirty="0" smtClean="0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lang="ru" sz="1700" dirty="0" smtClean="0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сайт </a:t>
            </a:r>
            <a:r>
              <a:rPr lang="ru" sz="1700" dirty="0" smtClean="0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2ГИС </a:t>
            </a:r>
            <a:endParaRPr sz="1700" dirty="0">
              <a:solidFill>
                <a:srgbClr val="4343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131445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</a:pPr>
            <a:r>
              <a:rPr lang="ru" sz="1700" dirty="0" smtClean="0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Местный департамент экологии</a:t>
            </a:r>
            <a:br>
              <a:rPr lang="ru" sz="1700" dirty="0" smtClean="0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lang="ru" sz="1700" dirty="0" smtClean="0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Google</a:t>
            </a:r>
            <a:endParaRPr sz="1700" dirty="0">
              <a:solidFill>
                <a:srgbClr val="4343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47" name="Google Shape;147;g2f2631ab7c8_0_3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ru"/>
              <a:t>9</a:t>
            </a:fld>
            <a:endParaRPr/>
          </a:p>
        </p:txBody>
      </p:sp>
      <p:pic>
        <p:nvPicPr>
          <p:cNvPr id="148" name="Google Shape;148;g2f2631ab7c8_0_3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76776" y="1506250"/>
            <a:ext cx="2164350" cy="227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375</Words>
  <Application>Microsoft Office PowerPoint</Application>
  <PresentationFormat>Экран (16:9)</PresentationFormat>
  <Paragraphs>73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3" baseType="lpstr">
      <vt:lpstr>Arial</vt:lpstr>
      <vt:lpstr>Montserrat Black</vt:lpstr>
      <vt:lpstr>Montserrat</vt:lpstr>
      <vt:lpstr>Montserrat SemiBold</vt:lpstr>
      <vt:lpstr>Courier New</vt:lpstr>
      <vt:lpstr>Proxima Nova</vt:lpstr>
      <vt:lpstr>Raleway ExtraBold</vt:lpstr>
      <vt:lpstr>Alfa Slab One</vt:lpstr>
      <vt:lpstr>Raleway Light</vt:lpstr>
      <vt:lpstr>Montserrat Medium</vt:lpstr>
      <vt:lpstr>Raleway SemiBold</vt:lpstr>
      <vt:lpstr>Roboto</vt:lpstr>
      <vt:lpstr>Gameday</vt:lpstr>
      <vt:lpstr>Отходы</vt:lpstr>
      <vt:lpstr>План</vt:lpstr>
      <vt:lpstr>Виды бытовых отходов</vt:lpstr>
      <vt:lpstr>Проблема отходов</vt:lpstr>
      <vt:lpstr>Полигоны и мусорные свалки</vt:lpstr>
      <vt:lpstr>Как мы справляемся с отходами?</vt:lpstr>
      <vt:lpstr>Как мы справляемся с отходами?</vt:lpstr>
      <vt:lpstr>Способы сокращения отходов</vt:lpstr>
      <vt:lpstr>Способы сокращения отходов</vt:lpstr>
      <vt:lpstr>Способы сокращения отходов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Отходы</dc:title>
  <dc:creator>Aizada Amirbekova [Айзада Амирбекова]</dc:creator>
  <cp:lastModifiedBy>Aizada Amirbekova [Айзада Амирбекова]</cp:lastModifiedBy>
  <cp:revision>4</cp:revision>
  <dcterms:modified xsi:type="dcterms:W3CDTF">2024-09-13T06:58:35Z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1475989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S10.2.0</vt:lpwstr>
  </property>
</Properties>
</file>