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Default ContentType="application/x-fontdata" Extension="fntdata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binary" PartName="/ppt/metadata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Georgia" pitchFamily="18" charset="0"/>
      <p:regular r:id="rId15"/>
      <p:bold r:id="rId16"/>
      <p:italic r:id="rId17"/>
      <p:boldItalic r:id="rId18"/>
    </p:embeddedFont>
    <p:embeddedFont>
      <p:font typeface="Alfa Slab One" charset="0"/>
      <p:regular r:id="rId19"/>
    </p:embeddedFont>
    <p:embeddedFont>
      <p:font typeface="Roboto" charset="0"/>
      <p:regular r:id="rId20"/>
      <p:bold r:id="rId21"/>
      <p:italic r:id="rId22"/>
      <p:boldItalic r:id="rId23"/>
    </p:embeddedFont>
    <p:embeddedFont>
      <p:font typeface="Montserrat Medium" charset="-52"/>
      <p:regular r:id="rId24"/>
      <p:bold r:id="rId25"/>
      <p:italic r:id="rId26"/>
      <p:boldItalic r:id="rId27"/>
    </p:embeddedFont>
    <p:embeddedFont>
      <p:font typeface="Proxima Nova" charset="0"/>
      <p:regular r:id="rId28"/>
      <p:bold r:id="rId29"/>
      <p:italic r:id="rId30"/>
      <p:boldItalic r:id="rId31"/>
    </p:embeddedFont>
    <p:embeddedFont>
      <p:font typeface="Montserrat Black" charset="-52"/>
      <p:bold r:id="rId32"/>
      <p:boldItalic r:id="rId33"/>
    </p:embeddedFont>
    <p:embeddedFont>
      <p:font typeface="Montserrat" charset="-52"/>
      <p:regular r:id="rId34"/>
      <p:bold r:id="rId35"/>
      <p:italic r:id="rId36"/>
      <p:boldItalic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91">
          <p15:clr>
            <a:srgbClr val="747775"/>
          </p15:clr>
        </p15:guide>
        <p15:guide id="2" pos="3231">
          <p15:clr>
            <a:srgbClr val="747775"/>
          </p15:clr>
        </p15:guide>
        <p15:guide id="3" orient="horz" pos="363">
          <p15:clr>
            <a:srgbClr val="747775"/>
          </p15:clr>
        </p15:guide>
        <p15:guide id="4" orient="horz" pos="3157">
          <p15:clr>
            <a:srgbClr val="747775"/>
          </p15:clr>
        </p15:guide>
        <p15:guide id="5" pos="2289">
          <p15:clr>
            <a:srgbClr val="747775"/>
          </p15:clr>
        </p15:guide>
        <p15:guide id="6" pos="211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2XVWZXEyCTbvOcHRfSp9pPAt4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10" y="324"/>
      </p:cViewPr>
      <p:guideLst>
        <p:guide orient="horz" pos="191"/>
        <p:guide orient="horz" pos="363"/>
        <p:guide orient="horz" pos="3157"/>
        <p:guide pos="3231"/>
        <p:guide pos="2289"/>
        <p:guide pos="211"/>
      </p:guideLst>
    </p:cSldViewPr>
  </p:slideViewPr>
  <p:notesTextViewPr>
    <p:cViewPr>
      <p:scale>
        <a:sx n="1" d="1"/>
        <a:sy n="1" d="1"/>
      </p:scale>
      <p:origin x="0" y="31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34" Type="http://schemas.openxmlformats.org/officeDocument/2006/relationships/font" Target="fonts/font20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33" Type="http://schemas.openxmlformats.org/officeDocument/2006/relationships/font" Target="fonts/font19.fntdata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font" Target="fonts/font15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32" Type="http://schemas.openxmlformats.org/officeDocument/2006/relationships/font" Target="fonts/font18.fntdata"/><Relationship Id="rId37" Type="http://schemas.openxmlformats.org/officeDocument/2006/relationships/font" Target="fonts/font23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font" Target="fonts/font14.fntdata"/><Relationship Id="rId36" Type="http://schemas.openxmlformats.org/officeDocument/2006/relationships/font" Target="fonts/font22.fntdata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openxmlformats.org/officeDocument/2006/relationships/font" Target="fonts/font1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font" Target="fonts/font13.fntdata"/><Relationship Id="rId30" Type="http://schemas.openxmlformats.org/officeDocument/2006/relationships/font" Target="fonts/font16.fntdata"/><Relationship Id="rId35" Type="http://schemas.openxmlformats.org/officeDocument/2006/relationships/font" Target="fonts/font2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79745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fenix.help/zalipatelnaya-nauka/vliyanie-izmeneniya-klimata-na-budushhie-professii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trends.rbc.ru/trends/education/5d6e48529a7947777002717b?from=copy#p2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.org/ru/climatechange/what-is-climate-change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xclusive.kz/globalnye-riski-dlya-kazahstana-my-podumaem-ob-etom-zavtra-kotoroe-mozhet-ne-nastat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1592f0113f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g21592f0113f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1350" u="sng" dirty="0">
                <a:solidFill>
                  <a:schemeClr val="hlink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3"/>
              </a:rPr>
              <a:t>https://blog.fenix.help/zalipatelnaya-nauka/vliyanie-izmeneniya-klimata-na-budushhie-professii</a:t>
            </a:r>
            <a:endParaRPr sz="135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230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000" dirty="0">
                <a:solidFill>
                  <a:schemeClr val="dk1"/>
                </a:solidFill>
                <a:highlight>
                  <a:srgbClr val="FFFFFF"/>
                </a:highlight>
              </a:rPr>
              <a:t>Подробнее на РБК:</a:t>
            </a:r>
            <a:endParaRPr sz="10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6477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000" u="sng" dirty="0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https://trends.rbc.ru/trends/education/5d6e48529a7947777002717b?from=copy#p2</a:t>
            </a:r>
            <a:endParaRPr sz="10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2300"/>
              </a:spcBef>
              <a:spcAft>
                <a:spcPts val="0"/>
              </a:spcAft>
              <a:buSzPts val="1100"/>
              <a:buNone/>
            </a:pPr>
            <a:endParaRPr sz="10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647700" lvl="0" indent="-317500" algn="l" rtl="0">
              <a:lnSpc>
                <a:spcPct val="115000"/>
              </a:lnSpc>
              <a:spcBef>
                <a:spcPts val="230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Инженер по водным ресурсам. Эти специалисты регулируют и обслуживают системы водных ресурсов типа насосов, канализаций, дамб, шлюзов и пр. Они же проводят оценку дренажа и разрабатывают мероприятия по улучшению экологической ситуации.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6477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Мелиораторы. В процессе смены климата могут появляться засушливые либо чрезмерно залитые водой зоны. Это приведет к снижению плодородности почв и уменьшению урожая. Мелиораторы будут следить за данной ситуацией и помогать фермерам решать эту проблему.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6477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Морской биолог. Все вопросы, связанные с океаном, решают именно они: загрязнение, течения, реакция на погодные условия и пр.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6477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Биолог дикой природы. Данные специалисты будут искать ресурсы, чтобы спасти как можно больше диких животных для сохранения разнообразия видов.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6477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Ученые-экологи. Они анализируют образцы воды, земли, воздуха, чтобы понять, как меняется природа под влиянием климатических условий и чего от нее ожидать еще.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6477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Инженер-эколог. Разрабатывает проекты, которые помогают сохранить окружающую среду.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6477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Метеоролог. Предсказывание погоды помогает спасти не одну человеческую жизнь от приближения непогоды.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6477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000" dirty="0">
                <a:solidFill>
                  <a:schemeClr val="dk1"/>
                </a:solidFill>
                <a:highlight>
                  <a:srgbClr val="FFFFFF"/>
                </a:highlight>
              </a:rPr>
              <a:t>Специалист по преодолению системных экологических катастроф занимается предупреждением экономических и физических последствий катаклизмов, а также борьбой с их последствиями.</a:t>
            </a:r>
            <a:endParaRPr sz="1000" dirty="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1592f0113f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g21592f0113f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15000"/>
              </a:lnSpc>
              <a:spcBef>
                <a:spcPts val="230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Агроинформатик и агрокибернетик. Первая специальность призвана информатизировать сельское хозяйство, чтобы разрабатывать эффективные технологии выращивания, ухода и обработки культур. Вторая – автоматизировать сельское хозяйство, чтобы минимизировать ручной труд.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Агроэколог и сельхозэколог. Первая специальность заботится о минимизации влияния сельского хозяйства на природу, а вторая – помогает утилизировать его отходы максимально экологично и восстановить почвы для новых работ.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ГМО-агроном и биотехнолог. Без этой специальности невозможно выращивать устойчивых к жестоким климатическим условиям растения и животных.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Оператор автоматизированной с/х техники. За всей созданной агрокибернетиком техникой нужно будет следить и управлять ею.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Сити-фермер. Профессионал, который сможет вырастить хоть кукурузу, хоть березу прямо в городе на крыше высотки.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Специалист по точному земледелию. Это человек, который сможет применить все современные разработки для улучшения эффективности сельхозпроизводства. Он анализирует почвы, выбирает культуры, продумывает схемы посадки, внедряет какие-то новые методики и пр.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Оператор дронов. Первоочередная задача — следить за посевами.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Зоотехники и ветврачи. Уход за животными, чтобы производство мяса и молока оставалось на высоком уровне.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1592f0113f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g21592f0113f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15000"/>
              </a:lnSpc>
              <a:spcBef>
                <a:spcPts val="230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Техник по ветряным турбинам. Строит, обслуживает ветряные турбины.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Монтажники солнечных батарей. Строят и ремонтируют солнечные панели.</a:t>
            </a:r>
            <a:endParaRPr sz="1400" dirty="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AutoNum type="arabicPeriod"/>
            </a:pPr>
            <a:r>
              <a:rPr lang="ru" sz="1400" dirty="0">
                <a:solidFill>
                  <a:srgbClr val="212529"/>
                </a:solidFill>
                <a:highlight>
                  <a:srgbClr val="FFFFFF"/>
                </a:highlight>
              </a:rPr>
              <a:t>Метеоэнергетик. Продумывает самые оптимальные способы добычи энергии с учетом всех климатических условий местности. Например, не везде можно устанавливать солнечные батареи или строить ГЭС.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e63830023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g2e63830023f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dirty="0"/>
              <a:t>Определение термина </a:t>
            </a:r>
            <a:r>
              <a:rPr lang="ru" u="sng" dirty="0">
                <a:solidFill>
                  <a:schemeClr val="hlink"/>
                </a:solidFill>
                <a:hlinkClick r:id="rId3"/>
              </a:rPr>
              <a:t>https://www.un.org/ru/climatechange/what-is-climate-change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dirty="0"/>
              <a:t>Картинки тоже с офиц сайта ООН</a:t>
            </a: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b33dac4a4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g2eb33dac4a4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" sz="1500" dirty="0">
                <a:solidFill>
                  <a:srgbClr val="454545"/>
                </a:solidFill>
                <a:highlight>
                  <a:schemeClr val="lt1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Изменение климата может сказаться на нашем здоровье, способности выращивать продовольственные культуры, жилье, безопасности и работе. Некоторые из нас уже сейчас более уязвимы к воздействию изменения климата, например, люди, живущие в малых островных государствах и других развивающихся странах. Такие последствия, как повышение уровня моря и интрузия соленых вод, достигли такого уровня, что целые общины были вынуждены переселиться, а затяжные засухи подвергают людей риску голода. В будущем ожидается рост числа «климатических беженцев».</a:t>
            </a:r>
            <a:endParaRPr sz="1800" dirty="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500" dirty="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eb33dac4a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2eb33dac4a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1350" dirty="0">
                <a:solidFill>
                  <a:srgbClr val="2125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Более шести тысяч подтопленных домов, свыше 117 тысяч эвакуированных жителей, режим ЧС в десяти регионах страны, семеро погибших </a:t>
            </a:r>
            <a:endParaRPr sz="1350" dirty="0">
              <a:solidFill>
                <a:srgbClr val="2125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1350" dirty="0">
                <a:solidFill>
                  <a:srgbClr val="2125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По прогнозам ученых-климатологов, к 2100 году на всей территории Казахстана ожидается повышение температуры на 7 градусов по Цельсию. При этом в очень влажных регионах, таких как восточный и северный Казахстан, ожидается повышение осадков, а в засушливых регионах, таких как Мангистауская область, наоборот, мы будем наблюдать засуху, наподобие той, которая уже была в 2021 году». </a:t>
            </a:r>
            <a:endParaRPr sz="1350" dirty="0">
              <a:solidFill>
                <a:srgbClr val="2125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350" dirty="0">
              <a:solidFill>
                <a:srgbClr val="2125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eb33dac4a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g2eb33dac4a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u="sng">
                <a:solidFill>
                  <a:schemeClr val="hlink"/>
                </a:solidFill>
                <a:hlinkClick r:id="rId3"/>
              </a:rPr>
              <a:t>https://exclusive.kz/globalnye-riski-dlya-kazahstana-my-podumaem-ob-etom-zavtra-kotoroe-mozhet-ne-nastat/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 b="1">
                <a:solidFill>
                  <a:srgbClr val="222222"/>
                </a:solidFill>
              </a:rPr>
              <a:t>Первые десять рисков по значимости на горизонте 2 и 10 лет.</a:t>
            </a:r>
            <a:endParaRPr sz="1200" b="1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1200" b="1">
                <a:solidFill>
                  <a:srgbClr val="222222"/>
                </a:solidFill>
              </a:rPr>
              <a:t>The Global Risks Report 2024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eb33dac4a4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2eb33dac4a4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>
                <a:solidFill>
                  <a:schemeClr val="dk1"/>
                </a:solidFill>
                <a:highlight>
                  <a:srgbClr val="FFFFFF"/>
                </a:highlight>
              </a:rPr>
              <a:t>Около 80 процентов из них приходится на сферу энергетики, поэтому, по мнению Нысанбаева,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1350">
                <a:solidFill>
                  <a:srgbClr val="2125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«Казахстан – очень большая страна, у нас есть леса, степи, горы, поэтому к адаптации к изменению климата нужно подходить комплексно, и для каждого региона разработать отдельный научный подход»,</a:t>
            </a:r>
            <a:endParaRPr sz="1350">
              <a:solidFill>
                <a:srgbClr val="2125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1350">
                <a:solidFill>
                  <a:srgbClr val="2125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https://npieco.kz/company/articles/izmeneniya-klimata-v-kazahstane-i-puti-adaptacii-k-novym-usloviyam/ </a:t>
            </a:r>
            <a:endParaRPr sz="1350">
              <a:solidFill>
                <a:srgbClr val="2125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1592f0113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g21592f0113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1400" dirty="0">
                <a:solidFill>
                  <a:srgbClr val="616161"/>
                </a:solidFill>
                <a:highlight>
                  <a:srgbClr val="FFFFFF"/>
                </a:highlight>
              </a:rPr>
              <a:t>«Приоритетными шагами является работа в самых уязвимых секторах – это водные ресурсы, сельское хозяйство и жилищно-коммунальное хозяйство. Нам необходимо уже сейчас строить климатоустойчивые дороги и инженерно-коммуникационные сети. В жилищном хозяйстве – активно проводить тепломодернизацию и теплоизоляцию зданий, а в электроэнергетике – активно переходить на возобновляемые источники», - сообщил Куаныш Бейсенгазин. </a:t>
            </a:r>
            <a:endParaRPr sz="1350" dirty="0">
              <a:solidFill>
                <a:srgbClr val="2125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eb33dac4a4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g2eb33dac4a4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135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https://journal.ecostandard.ru/ot/kontekst/kak-izmenenie-klimata-vliyaet-na-usloviya-truda-po-vsemu-miru/</a:t>
            </a:r>
            <a:endParaRPr sz="135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135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Главные риски, связанные с изменением климата, варьируются от негативного воздействия на здоровье и благополучие человека, снижения производительности труда до экономических потерь и принудительной трудовой миграции. Взаимосвязь этих рисков приводит к серьезным проблемам в области обеспечения достойного труда и социальной справедливости.</a:t>
            </a:r>
            <a:endParaRPr sz="135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35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2300"/>
              </a:spcBef>
              <a:spcAft>
                <a:spcPts val="0"/>
              </a:spcAft>
              <a:buClr>
                <a:srgbClr val="212529"/>
              </a:buClr>
              <a:buSzPts val="1400"/>
              <a:buFont typeface="Montserrat Medium"/>
              <a:buAutoNum type="arabicPeriod"/>
            </a:pPr>
            <a:r>
              <a:rPr lang="ru" sz="140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Врачи-диагносты, которые будут помогать людям обследоваться и находить заболевания.</a:t>
            </a:r>
            <a:endParaRPr sz="1400">
              <a:solidFill>
                <a:srgbClr val="212529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Font typeface="Montserrat Medium"/>
              <a:buAutoNum type="arabicPeriod"/>
            </a:pPr>
            <a:r>
              <a:rPr lang="ru" sz="140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Генетики и консультанты по подбору генетических признаков, позволяющие выявить и решить проблему наследственных заболеваний и мутаций.</a:t>
            </a:r>
            <a:endParaRPr sz="1400">
              <a:solidFill>
                <a:srgbClr val="212529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Font typeface="Montserrat Medium"/>
              <a:buAutoNum type="arabicPeriod"/>
            </a:pPr>
            <a:r>
              <a:rPr lang="ru" sz="140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Вирусологи и инфекционисты, эпидемиологи, иммунологи будут едва ли не самыми нужными в ухудшающихся условиях жизни.</a:t>
            </a:r>
            <a:endParaRPr sz="1400">
              <a:solidFill>
                <a:srgbClr val="212529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Font typeface="Montserrat Medium"/>
              <a:buAutoNum type="arabicPeriod"/>
            </a:pPr>
            <a:r>
              <a:rPr lang="ru" sz="140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Геронтологи – люди, помогающие обеспечить здоровую старость.</a:t>
            </a:r>
            <a:endParaRPr sz="1400">
              <a:solidFill>
                <a:srgbClr val="212529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Font typeface="Montserrat Medium"/>
              <a:buAutoNum type="arabicPeriod"/>
            </a:pPr>
            <a:r>
              <a:rPr lang="ru" sz="140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Молекулярный биолог, который изучает жизнь на клеточном уровне, позволяя понять, как она зарождается и функционирует. В его обязанности также входит выращивание органов для пересадки.</a:t>
            </a:r>
            <a:endParaRPr sz="1400">
              <a:solidFill>
                <a:srgbClr val="212529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Font typeface="Montserrat Medium"/>
              <a:buAutoNum type="arabicPeriod"/>
            </a:pPr>
            <a:r>
              <a:rPr lang="ru" sz="140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Диетолог. Подбор диеты и правильного питания – залог успешной работы организма.</a:t>
            </a:r>
            <a:endParaRPr sz="1400">
              <a:solidFill>
                <a:srgbClr val="212529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Font typeface="Montserrat Medium"/>
              <a:buAutoNum type="arabicPeriod"/>
            </a:pPr>
            <a:r>
              <a:rPr lang="ru" sz="140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Биофармаколог, который разрабатывает лекарства по индивидуальным требованиям пациента.</a:t>
            </a:r>
            <a:endParaRPr sz="1400">
              <a:solidFill>
                <a:srgbClr val="212529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100"/>
              <a:buNone/>
            </a:pPr>
            <a:endParaRPr sz="135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6" name="Google Shape;46;p3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33"/>
          <p:cNvSpPr txBox="1">
            <a:spLocks noGrp="1"/>
          </p:cNvSpPr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8" name="Google Shape;48;p33"/>
          <p:cNvSpPr txBox="1">
            <a:spLocks noGrp="1"/>
          </p:cNvSpPr>
          <p:nvPr>
            <p:ph type="subTitle" idx="1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3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4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53" name="Google Shape;53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5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35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df27d72cdf_0_178"/>
          <p:cNvSpPr txBox="1">
            <a:spLocks noGrp="1"/>
          </p:cNvSpPr>
          <p:nvPr>
            <p:ph type="title"/>
          </p:nvPr>
        </p:nvSpPr>
        <p:spPr>
          <a:xfrm>
            <a:off x="457200" y="178594"/>
            <a:ext cx="6477000" cy="6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g2df27d72cdf_0_178"/>
          <p:cNvSpPr txBox="1">
            <a:spLocks noGrp="1"/>
          </p:cNvSpPr>
          <p:nvPr>
            <p:ph type="body" idx="1"/>
          </p:nvPr>
        </p:nvSpPr>
        <p:spPr>
          <a:xfrm>
            <a:off x="457200" y="1078706"/>
            <a:ext cx="8229600" cy="35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g2df27d72cdf_0_178"/>
          <p:cNvSpPr txBox="1">
            <a:spLocks noGrp="1"/>
          </p:cNvSpPr>
          <p:nvPr>
            <p:ph type="dt" idx="10"/>
          </p:nvPr>
        </p:nvSpPr>
        <p:spPr>
          <a:xfrm>
            <a:off x="3048000" y="4733925"/>
            <a:ext cx="1713000" cy="2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g2df27d72cdf_0_178"/>
          <p:cNvSpPr txBox="1">
            <a:spLocks noGrp="1"/>
          </p:cNvSpPr>
          <p:nvPr>
            <p:ph type="ftr" idx="11"/>
          </p:nvPr>
        </p:nvSpPr>
        <p:spPr>
          <a:xfrm>
            <a:off x="4830763" y="4742260"/>
            <a:ext cx="2311500" cy="2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g2df27d72cdf_0_178"/>
          <p:cNvSpPr txBox="1">
            <a:spLocks noGrp="1"/>
          </p:cNvSpPr>
          <p:nvPr>
            <p:ph type="sldNum" idx="12"/>
          </p:nvPr>
        </p:nvSpPr>
        <p:spPr>
          <a:xfrm>
            <a:off x="7116763" y="4742260"/>
            <a:ext cx="1616100" cy="2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26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" name="Google Shape;23;p26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24" name="Google Shape;24;p26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5" name="Google Shape;25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8"/>
          <p:cNvSpPr txBox="1">
            <a:spLocks noGrp="1"/>
          </p:cNvSpPr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1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" name="Google Shape;39;p31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2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notesSlides/notesSlide5.xml" Type="http://schemas.openxmlformats.org/officeDocument/2006/relationships/notesSlide"/><Relationship Id="rId1" Target="../slideLayouts/slideLayout2.xml" Type="http://schemas.openxmlformats.org/officeDocument/2006/relationships/slideLayout"/><Relationship Id="rId4" Target="../media/image5.jpg" Type="http://schemas.openxmlformats.org/officeDocument/2006/relationships/image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notesSlides/notesSlide7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notesSlides/notesSlide8.xml" Type="http://schemas.openxmlformats.org/officeDocument/2006/relationships/notesSlide"/><Relationship Id="rId1" Target="../slideLayouts/slideLayout2.xml" Type="http://schemas.openxmlformats.org/officeDocument/2006/relationships/slideLayout"/><Relationship Id="rId4" Target="../media/image9.jpe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>
            <a:spLocks noGrp="1"/>
          </p:cNvSpPr>
          <p:nvPr>
            <p:ph type="ctrTitle" idx="4294967295"/>
          </p:nvPr>
        </p:nvSpPr>
        <p:spPr>
          <a:xfrm>
            <a:off x="420775" y="175452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lvl="0" algn="ctr">
              <a:buSzPts val="5400"/>
            </a:pPr>
            <a:r>
              <a:rPr lang="ru-RU" sz="5300" dirty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Изменение </a:t>
            </a:r>
            <a:r>
              <a:rPr lang="ru-RU" sz="5300" dirty="0" smtClean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климата</a:t>
            </a:r>
            <a:r>
              <a:rPr lang="en-US" sz="5300" dirty="0" smtClean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   </a:t>
            </a:r>
            <a:r>
              <a:rPr lang="ru-RU" sz="5300" dirty="0" smtClean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и </a:t>
            </a:r>
            <a:r>
              <a:rPr lang="ru-RU" sz="5300" dirty="0" err="1" smtClean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Казахста</a:t>
            </a:r>
            <a:r>
              <a:rPr lang="ru" sz="5300" b="0" i="0" u="none" strike="noStrike" cap="none" dirty="0" smtClean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н</a:t>
            </a:r>
            <a:endParaRPr sz="5300" b="0" i="0" u="none" strike="noStrike" cap="none" dirty="0"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pic>
        <p:nvPicPr>
          <p:cNvPr id="63" name="Google Shape;6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775" y="75688"/>
            <a:ext cx="4846775" cy="500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4" name="Google Shape;64;p1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w="28575" cap="flat" cmpd="sng">
            <a:solidFill>
              <a:srgbClr val="009DD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1592f0113f_0_24"/>
          <p:cNvSpPr txBox="1">
            <a:spLocks noGrp="1"/>
          </p:cNvSpPr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lvl="0">
              <a:buSzPct val="111111"/>
            </a:pPr>
            <a:r>
              <a:rPr lang="ru-RU" b="1" dirty="0">
                <a:solidFill>
                  <a:schemeClr val="tx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Каких специальностей, навыков или бизнеса не хватает?</a:t>
            </a:r>
            <a:endParaRPr dirty="0"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34" name="Google Shape;134;g21592f0113f_0_24"/>
          <p:cNvSpPr txBox="1">
            <a:spLocks noGrp="1"/>
          </p:cNvSpPr>
          <p:nvPr>
            <p:ph type="body" idx="1"/>
          </p:nvPr>
        </p:nvSpPr>
        <p:spPr>
          <a:xfrm>
            <a:off x="527075" y="1281464"/>
            <a:ext cx="6306432" cy="41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ru" sz="1400" b="1" dirty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Экология:</a:t>
            </a:r>
            <a:endParaRPr sz="1400" b="1" dirty="0">
              <a:solidFill>
                <a:srgbClr val="454545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marL="647700" lvl="0" indent="-323850">
              <a:lnSpc>
                <a:spcPct val="120000"/>
              </a:lnSpc>
              <a:spcBef>
                <a:spcPts val="1200"/>
              </a:spcBef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-RU" sz="1400" dirty="0"/>
              <a:t>Инженер по водным ресурсам </a:t>
            </a:r>
            <a:endParaRPr lang="ru-RU" sz="1400" dirty="0" smtClean="0"/>
          </a:p>
          <a:p>
            <a:pPr marL="647700" lvl="0" indent="-323850">
              <a:lnSpc>
                <a:spcPct val="120000"/>
              </a:lnSpc>
              <a:spcBef>
                <a:spcPts val="1200"/>
              </a:spcBef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-RU" sz="1400" dirty="0" err="1" smtClean="0"/>
              <a:t>Рекультивационные</a:t>
            </a:r>
            <a:r>
              <a:rPr lang="ru-RU" sz="1400" dirty="0" smtClean="0"/>
              <a:t> </a:t>
            </a:r>
            <a:r>
              <a:rPr lang="ru-RU" sz="1400" dirty="0"/>
              <a:t>агенты</a:t>
            </a:r>
            <a:r>
              <a:rPr lang="ru-RU" sz="1400" dirty="0" smtClean="0"/>
              <a:t>.</a:t>
            </a:r>
          </a:p>
          <a:p>
            <a:pPr marL="647700" lvl="0" indent="-323850">
              <a:lnSpc>
                <a:spcPct val="120000"/>
              </a:lnSpc>
              <a:spcBef>
                <a:spcPts val="1200"/>
              </a:spcBef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-RU" sz="1400" dirty="0"/>
              <a:t>М</a:t>
            </a:r>
            <a:r>
              <a:rPr lang="ru-RU" sz="1400" dirty="0" smtClean="0"/>
              <a:t>орской </a:t>
            </a:r>
            <a:r>
              <a:rPr lang="ru-RU" sz="1400" dirty="0"/>
              <a:t>биолог </a:t>
            </a:r>
            <a:endParaRPr lang="ru-RU" sz="1400" dirty="0" smtClean="0"/>
          </a:p>
          <a:p>
            <a:pPr marL="647700" lvl="0" indent="-323850">
              <a:lnSpc>
                <a:spcPct val="120000"/>
              </a:lnSpc>
              <a:spcBef>
                <a:spcPts val="1200"/>
              </a:spcBef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-RU" sz="1400" dirty="0" smtClean="0"/>
              <a:t>Биолог </a:t>
            </a:r>
            <a:r>
              <a:rPr lang="ru-RU" sz="1400" dirty="0"/>
              <a:t>дикой природы </a:t>
            </a:r>
            <a:endParaRPr lang="ru-RU" sz="1400" dirty="0" smtClean="0"/>
          </a:p>
          <a:p>
            <a:pPr marL="647700" lvl="0" indent="-323850">
              <a:lnSpc>
                <a:spcPct val="120000"/>
              </a:lnSpc>
              <a:spcBef>
                <a:spcPts val="1200"/>
              </a:spcBef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-RU" sz="1400" dirty="0" smtClean="0"/>
              <a:t>Ученые </a:t>
            </a:r>
            <a:r>
              <a:rPr lang="ru-RU" sz="1400" dirty="0"/>
              <a:t>- экологи </a:t>
            </a:r>
            <a:endParaRPr lang="ru-RU" sz="1400" dirty="0" smtClean="0"/>
          </a:p>
          <a:p>
            <a:pPr marL="647700" lvl="0" indent="-323850">
              <a:lnSpc>
                <a:spcPct val="120000"/>
              </a:lnSpc>
              <a:spcBef>
                <a:spcPts val="1200"/>
              </a:spcBef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-RU" sz="1400" dirty="0" smtClean="0"/>
              <a:t>Инженер-эколог </a:t>
            </a:r>
          </a:p>
          <a:p>
            <a:pPr marL="647700" lvl="0" indent="-323850">
              <a:lnSpc>
                <a:spcPct val="120000"/>
              </a:lnSpc>
              <a:spcBef>
                <a:spcPts val="1200"/>
              </a:spcBef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-RU" sz="1400" dirty="0" smtClean="0"/>
              <a:t>Метеоролог </a:t>
            </a:r>
          </a:p>
          <a:p>
            <a:pPr marL="647700" lvl="0" indent="-323850">
              <a:lnSpc>
                <a:spcPct val="120000"/>
              </a:lnSpc>
              <a:spcBef>
                <a:spcPts val="1200"/>
              </a:spcBef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-RU" sz="1400" dirty="0" smtClean="0"/>
              <a:t>Специалист </a:t>
            </a:r>
            <a:r>
              <a:rPr lang="ru-RU" sz="1400" dirty="0"/>
              <a:t>по преодолению системных экологических катастроф</a:t>
            </a:r>
            <a:endParaRPr sz="1400" dirty="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35" name="Google Shape;135;g21592f0113f_0_24"/>
          <p:cNvCxnSpPr/>
          <p:nvPr/>
        </p:nvCxnSpPr>
        <p:spPr>
          <a:xfrm>
            <a:off x="421250" y="1091725"/>
            <a:ext cx="8395800" cy="0"/>
          </a:xfrm>
          <a:prstGeom prst="straightConnector1">
            <a:avLst/>
          </a:prstGeom>
          <a:noFill/>
          <a:ln w="28575" cap="flat" cmpd="sng">
            <a:solidFill>
              <a:srgbClr val="009DD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1592f0113f_0_31"/>
          <p:cNvSpPr txBox="1">
            <a:spLocks noGrp="1"/>
          </p:cNvSpPr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lvl="0">
              <a:buSzPct val="111111"/>
            </a:pPr>
            <a:r>
              <a:rPr lang="ru-RU" b="1" dirty="0">
                <a:solidFill>
                  <a:schemeClr val="tx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Каких специальностей, навыков или бизнеса не хватает?</a:t>
            </a:r>
            <a:endParaRPr dirty="0"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1" name="Google Shape;141;g21592f0113f_0_31"/>
          <p:cNvSpPr txBox="1">
            <a:spLocks noGrp="1"/>
          </p:cNvSpPr>
          <p:nvPr>
            <p:ph type="body" idx="1"/>
          </p:nvPr>
        </p:nvSpPr>
        <p:spPr>
          <a:xfrm>
            <a:off x="421250" y="1298651"/>
            <a:ext cx="61014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 sz="1600" b="1" dirty="0" smtClean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Сельское</a:t>
            </a:r>
            <a:r>
              <a:rPr lang="ru" sz="1600" b="1" dirty="0" smtClean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хозяйство</a:t>
            </a:r>
            <a:r>
              <a:rPr lang="ru" sz="1600" b="1" dirty="0" smtClean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sz="1600" b="1" dirty="0">
              <a:solidFill>
                <a:srgbClr val="454545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b="1" dirty="0">
              <a:solidFill>
                <a:srgbClr val="454545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" sz="1500" dirty="0" smtClean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Агроинформатик и агрокибернетик</a:t>
            </a:r>
            <a:endParaRPr sz="1500" dirty="0">
              <a:solidFill>
                <a:srgbClr val="212529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" sz="1500" dirty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Агроэколог </a:t>
            </a:r>
            <a:r>
              <a:rPr lang="ru" sz="1500" dirty="0" smtClean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и сельхоз</a:t>
            </a:r>
            <a:r>
              <a:rPr lang="ru" sz="1500" dirty="0" smtClean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эколог</a:t>
            </a:r>
            <a:endParaRPr sz="1500" dirty="0">
              <a:solidFill>
                <a:srgbClr val="212529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" sz="1500" dirty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ГМО </a:t>
            </a:r>
            <a:r>
              <a:rPr lang="ru" sz="1500" dirty="0" smtClean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агроном и биотехнолог</a:t>
            </a:r>
            <a:endParaRPr sz="1500" dirty="0">
              <a:solidFill>
                <a:srgbClr val="212529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lvl="0" indent="-323850">
              <a:lnSpc>
                <a:spcPct val="150000"/>
              </a:lnSpc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-RU" sz="1600" dirty="0">
                <a:solidFill>
                  <a:schemeClr val="tx2">
                    <a:lumMod val="10000"/>
                  </a:schemeClr>
                </a:solidFill>
                <a:latin typeface="Montserrat Medium" charset="-52"/>
              </a:rPr>
              <a:t>Оператор автоматизированной сельскохозяйственной 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  <a:latin typeface="Montserrat Medium" charset="-52"/>
              </a:rPr>
              <a:t>техники</a:t>
            </a:r>
          </a:p>
          <a:p>
            <a:pPr lvl="0" indent="-323850">
              <a:lnSpc>
                <a:spcPct val="150000"/>
              </a:lnSpc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" sz="1500" dirty="0" smtClean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Сити</a:t>
            </a:r>
            <a:r>
              <a:rPr lang="ru" sz="1500" dirty="0" smtClean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r>
              <a:rPr lang="ru" sz="1500" dirty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фермер</a:t>
            </a:r>
            <a:endParaRPr sz="1900" dirty="0"/>
          </a:p>
          <a:p>
            <a:pPr lvl="0" indent="-323850">
              <a:lnSpc>
                <a:spcPct val="150000"/>
              </a:lnSpc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" sz="1600" dirty="0">
                <a:solidFill>
                  <a:srgbClr val="212529"/>
                </a:solidFill>
                <a:highlight>
                  <a:srgbClr val="FFFFFF"/>
                </a:highlight>
              </a:rPr>
              <a:t>Специалист по точному </a:t>
            </a:r>
            <a:r>
              <a:rPr lang="ru" sz="1600" dirty="0" smtClean="0">
                <a:solidFill>
                  <a:srgbClr val="212529"/>
                </a:solidFill>
                <a:highlight>
                  <a:srgbClr val="FFFFFF"/>
                </a:highlight>
              </a:rPr>
              <a:t>земледелию</a:t>
            </a:r>
          </a:p>
          <a:p>
            <a:pPr lvl="0" indent="-323850">
              <a:lnSpc>
                <a:spcPct val="150000"/>
              </a:lnSpc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" sz="1500" dirty="0" smtClean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О</a:t>
            </a:r>
            <a:r>
              <a:rPr lang="ru" sz="1500" dirty="0" smtClean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ператор дронов</a:t>
            </a:r>
            <a:endParaRPr sz="1900" dirty="0"/>
          </a:p>
          <a:p>
            <a:pPr lvl="0" indent="-323850">
              <a:lnSpc>
                <a:spcPct val="150000"/>
              </a:lnSpc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" sz="1600" dirty="0">
                <a:solidFill>
                  <a:srgbClr val="212529"/>
                </a:solidFill>
                <a:highlight>
                  <a:srgbClr val="FFFFFF"/>
                </a:highlight>
              </a:rPr>
              <a:t>Зоотехники и ветврачи</a:t>
            </a:r>
            <a:endParaRPr sz="1600" dirty="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42" name="Google Shape;142;g21592f0113f_0_31"/>
          <p:cNvCxnSpPr/>
          <p:nvPr/>
        </p:nvCxnSpPr>
        <p:spPr>
          <a:xfrm>
            <a:off x="421250" y="1091725"/>
            <a:ext cx="8395800" cy="0"/>
          </a:xfrm>
          <a:prstGeom prst="straightConnector1">
            <a:avLst/>
          </a:prstGeom>
          <a:noFill/>
          <a:ln w="28575" cap="flat" cmpd="sng">
            <a:solidFill>
              <a:srgbClr val="009DD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1592f0113f_0_38"/>
          <p:cNvSpPr txBox="1">
            <a:spLocks noGrp="1"/>
          </p:cNvSpPr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lvl="0">
              <a:buSzPct val="111111"/>
            </a:pPr>
            <a:r>
              <a:rPr lang="ru-RU" b="1" dirty="0">
                <a:solidFill>
                  <a:schemeClr val="tx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Каких специальностей, навыков или бизнеса не хватает?</a:t>
            </a:r>
            <a:endParaRPr dirty="0"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8" name="Google Shape;148;g21592f0113f_0_38"/>
          <p:cNvSpPr txBox="1">
            <a:spLocks noGrp="1"/>
          </p:cNvSpPr>
          <p:nvPr>
            <p:ph type="body" idx="1"/>
          </p:nvPr>
        </p:nvSpPr>
        <p:spPr>
          <a:xfrm>
            <a:off x="469925" y="1356875"/>
            <a:ext cx="61014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>
              <a:spcBef>
                <a:spcPts val="2300"/>
              </a:spcBef>
              <a:buNone/>
            </a:pPr>
            <a:r>
              <a:rPr lang="ru-RU" sz="1600" b="1" dirty="0"/>
              <a:t>Энергетическая </a:t>
            </a:r>
            <a:r>
              <a:rPr lang="ru-RU" sz="1600" b="1" dirty="0" smtClean="0"/>
              <a:t>отрасль</a:t>
            </a:r>
            <a:r>
              <a:rPr lang="ru" sz="1600" b="1" dirty="0" smtClean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sz="19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b="1" dirty="0">
              <a:solidFill>
                <a:srgbClr val="454545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lvl="0" indent="-323850">
              <a:lnSpc>
                <a:spcPct val="150000"/>
              </a:lnSpc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" sz="1600" dirty="0">
                <a:solidFill>
                  <a:srgbClr val="212529"/>
                </a:solidFill>
                <a:highlight>
                  <a:srgbClr val="FFFFFF"/>
                </a:highlight>
              </a:rPr>
              <a:t>Техник по ветряным </a:t>
            </a:r>
            <a:r>
              <a:rPr lang="ru" sz="1600" dirty="0" smtClean="0">
                <a:solidFill>
                  <a:srgbClr val="212529"/>
                </a:solidFill>
                <a:highlight>
                  <a:srgbClr val="FFFFFF"/>
                </a:highlight>
              </a:rPr>
              <a:t>турбинам</a:t>
            </a:r>
          </a:p>
          <a:p>
            <a:pPr lvl="0" indent="-323850">
              <a:lnSpc>
                <a:spcPct val="150000"/>
              </a:lnSpc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" sz="1600" dirty="0">
                <a:solidFill>
                  <a:srgbClr val="212529"/>
                </a:solidFill>
                <a:highlight>
                  <a:srgbClr val="FFFFFF"/>
                </a:highlight>
              </a:rPr>
              <a:t>Монтажники солнечных батарей</a:t>
            </a:r>
            <a:r>
              <a:rPr lang="ru" sz="1600" dirty="0" smtClean="0">
                <a:solidFill>
                  <a:srgbClr val="212529"/>
                </a:solidFill>
                <a:highlight>
                  <a:srgbClr val="FFFFFF"/>
                </a:highlight>
              </a:rPr>
              <a:t>.</a:t>
            </a:r>
          </a:p>
          <a:p>
            <a:pPr lvl="0" indent="-323850">
              <a:lnSpc>
                <a:spcPct val="150000"/>
              </a:lnSpc>
              <a:buClr>
                <a:srgbClr val="212529"/>
              </a:buClr>
              <a:buSzPts val="1500"/>
              <a:buFont typeface="Montserrat Medium"/>
              <a:buAutoNum type="arabicPeriod"/>
            </a:pPr>
            <a:r>
              <a:rPr lang="ru" sz="1500" dirty="0" smtClean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Метеоэнергетик</a:t>
            </a:r>
            <a:endParaRPr sz="1500" dirty="0">
              <a:solidFill>
                <a:srgbClr val="212529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Font typeface="Montserrat Medium"/>
              <a:buNone/>
            </a:pPr>
            <a:endParaRPr sz="1500" dirty="0">
              <a:solidFill>
                <a:srgbClr val="212529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900" dirty="0"/>
          </a:p>
        </p:txBody>
      </p:sp>
      <p:cxnSp>
        <p:nvCxnSpPr>
          <p:cNvPr id="149" name="Google Shape;149;g21592f0113f_0_38"/>
          <p:cNvCxnSpPr/>
          <p:nvPr/>
        </p:nvCxnSpPr>
        <p:spPr>
          <a:xfrm>
            <a:off x="421250" y="1091725"/>
            <a:ext cx="8395800" cy="0"/>
          </a:xfrm>
          <a:prstGeom prst="straightConnector1">
            <a:avLst/>
          </a:prstGeom>
          <a:noFill/>
          <a:ln w="28575" cap="flat" cmpd="sng">
            <a:solidFill>
              <a:srgbClr val="009DD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>
            <a:spLocks noGrp="1"/>
          </p:cNvSpPr>
          <p:nvPr>
            <p:ph type="title"/>
          </p:nvPr>
        </p:nvSpPr>
        <p:spPr>
          <a:xfrm>
            <a:off x="308174" y="154675"/>
            <a:ext cx="2655461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kk-KZ" dirty="0" smtClean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План</a:t>
            </a:r>
            <a:endParaRPr dirty="0"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0" name="Google Shape;70;p2"/>
          <p:cNvSpPr txBox="1">
            <a:spLocks noGrp="1"/>
          </p:cNvSpPr>
          <p:nvPr>
            <p:ph type="body" idx="1"/>
          </p:nvPr>
        </p:nvSpPr>
        <p:spPr>
          <a:xfrm>
            <a:off x="210125" y="1188575"/>
            <a:ext cx="9003600" cy="360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>
              <a:lnSpc>
                <a:spcPct val="150000"/>
              </a:lnSpc>
              <a:buClr>
                <a:schemeClr val="dk1"/>
              </a:buClr>
              <a:buFont typeface="Montserrat Medium"/>
              <a:buChar char="●"/>
            </a:pPr>
            <a:r>
              <a:rPr lang="ru-RU" dirty="0">
                <a:latin typeface="Montserrat Medium"/>
                <a:ea typeface="Montserrat Medium"/>
                <a:cs typeface="Montserrat Medium"/>
                <a:sym typeface="Montserrat Medium"/>
              </a:rPr>
              <a:t>Что такое изменение климата</a:t>
            </a:r>
            <a:r>
              <a:rPr lang="ru-RU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?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Font typeface="Montserrat Medium"/>
              <a:buChar char="●"/>
            </a:pPr>
            <a:r>
              <a:rPr lang="ru-RU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Что </a:t>
            </a:r>
            <a:r>
              <a:rPr lang="ru-RU" dirty="0">
                <a:latin typeface="Montserrat Medium"/>
                <a:ea typeface="Montserrat Medium"/>
                <a:cs typeface="Montserrat Medium"/>
                <a:sym typeface="Montserrat Medium"/>
              </a:rPr>
              <a:t>нас ждет</a:t>
            </a:r>
            <a:r>
              <a:rPr lang="ru-RU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?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Font typeface="Montserrat Medium"/>
              <a:buChar char="●"/>
            </a:pPr>
            <a:r>
              <a:rPr lang="ru-RU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Что </a:t>
            </a:r>
            <a:r>
              <a:rPr lang="ru-RU" dirty="0">
                <a:latin typeface="Montserrat Medium"/>
                <a:ea typeface="Montserrat Medium"/>
                <a:cs typeface="Montserrat Medium"/>
                <a:sym typeface="Montserrat Medium"/>
              </a:rPr>
              <a:t>сейчас происходит</a:t>
            </a:r>
            <a:r>
              <a:rPr lang="ru-RU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?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Font typeface="Montserrat Medium"/>
              <a:buChar char="●"/>
            </a:pPr>
            <a:r>
              <a:rPr lang="ru-RU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Риски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Font typeface="Montserrat Medium"/>
              <a:buChar char="●"/>
            </a:pPr>
            <a:r>
              <a:rPr lang="ru-RU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Что нужно делать и что </a:t>
            </a:r>
            <a:r>
              <a:rPr lang="ru-RU" dirty="0">
                <a:latin typeface="Montserrat Medium"/>
                <a:ea typeface="Montserrat Medium"/>
                <a:cs typeface="Montserrat Medium"/>
                <a:sym typeface="Montserrat Medium"/>
              </a:rPr>
              <a:t>развивать в </a:t>
            </a:r>
            <a:r>
              <a:rPr lang="ru-RU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нашей стране?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Font typeface="Montserrat Medium"/>
              <a:buChar char="●"/>
            </a:pPr>
            <a:r>
              <a:rPr lang="ru-RU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Каких </a:t>
            </a:r>
            <a:r>
              <a:rPr lang="ru-RU" dirty="0">
                <a:latin typeface="Montserrat Medium"/>
                <a:ea typeface="Montserrat Medium"/>
                <a:cs typeface="Montserrat Medium"/>
                <a:sym typeface="Montserrat Medium"/>
              </a:rPr>
              <a:t>специальностей, навыков или бизнеса не хватает?</a:t>
            </a:r>
            <a:endParaRPr dirty="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71" name="Google Shape;71;p2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w="28575" cap="flat" cmpd="sng">
            <a:solidFill>
              <a:srgbClr val="009DD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e63830023f_0_13"/>
          <p:cNvSpPr txBox="1">
            <a:spLocks noGrp="1"/>
          </p:cNvSpPr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 dirty="0" smtClean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Изменение климата</a:t>
            </a:r>
            <a:r>
              <a:rPr lang="ru" dirty="0" smtClean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 </a:t>
            </a:r>
            <a:r>
              <a:rPr lang="ru" dirty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- </a:t>
            </a:r>
            <a:r>
              <a:rPr lang="ru" dirty="0" smtClean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это</a:t>
            </a:r>
            <a:endParaRPr dirty="0"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7" name="Google Shape;77;g2e63830023f_0_13"/>
          <p:cNvSpPr txBox="1">
            <a:spLocks noGrp="1"/>
          </p:cNvSpPr>
          <p:nvPr>
            <p:ph type="body" idx="1"/>
          </p:nvPr>
        </p:nvSpPr>
        <p:spPr>
          <a:xfrm>
            <a:off x="421250" y="1065025"/>
            <a:ext cx="4707900" cy="448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ru-RU" sz="1600" dirty="0" smtClean="0"/>
              <a:t>долгосрочные изменения температуры и погодных условий на планете. Эти изменения могут быть естественными, </a:t>
            </a:r>
            <a:r>
              <a:rPr lang="ru-RU" sz="1600" dirty="0"/>
              <a:t>но с 1800-х годов их основной </a:t>
            </a:r>
            <a:r>
              <a:rPr lang="ru-RU" sz="1600" dirty="0" smtClean="0"/>
              <a:t>движущей силой была деятельность человека, в основном сжигание </a:t>
            </a:r>
            <a:r>
              <a:rPr lang="ru-RU" sz="1600" dirty="0"/>
              <a:t>ископаемого топлива (угля, нефти и газа), которое выделяет газы, удерживающие тепло в атмосфере (ООН)</a:t>
            </a:r>
            <a:endParaRPr sz="1500" dirty="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78" name="Google Shape;78;g2e63830023f_0_13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w="28575" cap="flat" cmpd="sng">
            <a:solidFill>
              <a:srgbClr val="009DDB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79" name="Google Shape;79;g2e63830023f_0_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54275" y="1212700"/>
            <a:ext cx="3562775" cy="200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eb33dac4a4_0_3"/>
          <p:cNvSpPr txBox="1">
            <a:spLocks noGrp="1"/>
          </p:cNvSpPr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 dirty="0" smtClean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Что нас жд</a:t>
            </a:r>
            <a:r>
              <a:rPr lang="ru-RU" dirty="0" err="1" smtClean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ёт</a:t>
            </a:r>
            <a:r>
              <a:rPr lang="ru" dirty="0" smtClean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?</a:t>
            </a:r>
            <a:r>
              <a:rPr lang="ru" dirty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/>
            </a:r>
            <a:br>
              <a:rPr lang="ru" dirty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</a:br>
            <a:endParaRPr dirty="0"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85" name="Google Shape;85;g2eb33dac4a4_0_3"/>
          <p:cNvSpPr txBox="1">
            <a:spLocks noGrp="1"/>
          </p:cNvSpPr>
          <p:nvPr>
            <p:ph type="body" idx="1"/>
          </p:nvPr>
        </p:nvSpPr>
        <p:spPr>
          <a:xfrm>
            <a:off x="249200" y="1015500"/>
            <a:ext cx="55059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 indent="-323850">
              <a:lnSpc>
                <a:spcPct val="150000"/>
              </a:lnSpc>
              <a:buSzPts val="1500"/>
              <a:buFont typeface="Montserrat Medium"/>
              <a:buChar char="●"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Климатические изменения  </a:t>
            </a:r>
          </a:p>
          <a:p>
            <a:pPr marL="133350" lvl="0" indent="0">
              <a:lnSpc>
                <a:spcPct val="150000"/>
              </a:lnSpc>
              <a:buSzPts val="1500"/>
              <a:buNone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(аномальные температуры, частые сильные ветры и штормы, увеличение или уменьшение осадков)  </a:t>
            </a:r>
          </a:p>
          <a:p>
            <a:pPr lvl="0" indent="-323850">
              <a:lnSpc>
                <a:spcPct val="150000"/>
              </a:lnSpc>
              <a:buSzPts val="1500"/>
              <a:buFont typeface="Montserrat Medium"/>
              <a:buChar char="●"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Продовольственная безопасность  </a:t>
            </a:r>
          </a:p>
          <a:p>
            <a:pPr marL="133350" lvl="0" indent="0">
              <a:lnSpc>
                <a:spcPct val="150000"/>
              </a:lnSpc>
              <a:buSzPts val="1500"/>
              <a:buNone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(сокращение видов растений, изменение цен)  </a:t>
            </a:r>
          </a:p>
          <a:p>
            <a:pPr lvl="0" indent="-323850">
              <a:lnSpc>
                <a:spcPct val="150000"/>
              </a:lnSpc>
              <a:buSzPts val="1500"/>
              <a:buFont typeface="Montserrat Medium"/>
              <a:buChar char="●"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Жилье (необходимость переселения)  </a:t>
            </a:r>
          </a:p>
          <a:p>
            <a:pPr lvl="0" indent="-323850">
              <a:lnSpc>
                <a:spcPct val="150000"/>
              </a:lnSpc>
              <a:buSzPts val="1500"/>
              <a:buFont typeface="Montserrat Medium"/>
              <a:buChar char="●"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Климатические беженцы  </a:t>
            </a:r>
          </a:p>
          <a:p>
            <a:pPr marL="133350" lvl="0" indent="0">
              <a:lnSpc>
                <a:spcPct val="150000"/>
              </a:lnSpc>
              <a:buSzPts val="1500"/>
              <a:buNone/>
            </a:pPr>
            <a:r>
              <a:rPr lang="ru-RU" sz="1500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(увеличение </a:t>
            </a: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численности населения в стране) </a:t>
            </a:r>
            <a:r>
              <a:rPr lang="ru-RU" sz="1500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Работа </a:t>
            </a: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(трудовая миграция</a:t>
            </a:r>
            <a:r>
              <a:rPr lang="ru-RU" sz="1500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)</a:t>
            </a:r>
            <a:endParaRPr sz="1500" dirty="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86" name="Google Shape;86;g2eb33dac4a4_0_3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w="28575" cap="flat" cmpd="sng">
            <a:solidFill>
              <a:srgbClr val="009DDB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87" name="Google Shape;87;g2eb33dac4a4_0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39925" y="1145800"/>
            <a:ext cx="2877125" cy="1980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b33dac4a4_0_14"/>
          <p:cNvSpPr txBox="1">
            <a:spLocks noGrp="1"/>
          </p:cNvSpPr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>
              <a:buSzPct val="111111"/>
            </a:pPr>
            <a:r>
              <a:rPr lang="ru-RU" b="1" dirty="0" smtClean="0">
                <a:solidFill>
                  <a:schemeClr val="tx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Что </a:t>
            </a:r>
            <a:r>
              <a:rPr lang="ru-RU" b="1" dirty="0">
                <a:solidFill>
                  <a:schemeClr val="tx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сейчас происходит?</a:t>
            </a:r>
            <a:r>
              <a:rPr lang="ru-RU" dirty="0">
                <a:latin typeface="Montserrat Medium"/>
                <a:ea typeface="Montserrat Medium"/>
                <a:cs typeface="Montserrat Medium"/>
                <a:sym typeface="Montserrat Medium"/>
              </a:rPr>
              <a:t/>
            </a:r>
            <a:br>
              <a:rPr lang="ru-RU" dirty="0">
                <a:latin typeface="Montserrat Medium"/>
                <a:ea typeface="Montserrat Medium"/>
                <a:cs typeface="Montserrat Medium"/>
                <a:sym typeface="Montserrat Medium"/>
              </a:rPr>
            </a:br>
            <a:endParaRPr dirty="0"/>
          </a:p>
        </p:txBody>
      </p:sp>
      <p:sp>
        <p:nvSpPr>
          <p:cNvPr id="93" name="Google Shape;93;g2eb33dac4a4_0_14"/>
          <p:cNvSpPr txBox="1">
            <a:spLocks noGrp="1"/>
          </p:cNvSpPr>
          <p:nvPr>
            <p:ph type="body" idx="1"/>
          </p:nvPr>
        </p:nvSpPr>
        <p:spPr>
          <a:xfrm>
            <a:off x="469925" y="930400"/>
            <a:ext cx="61014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 indent="-323850">
              <a:lnSpc>
                <a:spcPct val="150000"/>
              </a:lnSpc>
              <a:buSzPts val="1500"/>
              <a:buFont typeface="Montserrat Medium"/>
              <a:buChar char="●"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Длительные осадки, наводнения  </a:t>
            </a:r>
          </a:p>
          <a:p>
            <a:pPr lvl="0" indent="-323850">
              <a:lnSpc>
                <a:spcPct val="150000"/>
              </a:lnSpc>
              <a:buSzPts val="1500"/>
              <a:buFont typeface="Montserrat Medium"/>
              <a:buChar char="●"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Таяние и сокращение ледников  </a:t>
            </a:r>
          </a:p>
          <a:p>
            <a:pPr lvl="0" indent="-323850">
              <a:lnSpc>
                <a:spcPct val="150000"/>
              </a:lnSpc>
              <a:buSzPts val="1500"/>
              <a:buFont typeface="Montserrat Medium"/>
              <a:buChar char="●"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Увеличение числа жарких дней  </a:t>
            </a:r>
          </a:p>
          <a:p>
            <a:pPr lvl="0" indent="-323850">
              <a:lnSpc>
                <a:spcPct val="150000"/>
              </a:lnSpc>
              <a:buSzPts val="1500"/>
              <a:buFont typeface="Montserrat Medium"/>
              <a:buChar char="●"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Пожары  </a:t>
            </a:r>
          </a:p>
          <a:p>
            <a:pPr lvl="0" indent="-323850">
              <a:lnSpc>
                <a:spcPct val="150000"/>
              </a:lnSpc>
              <a:buSzPts val="1500"/>
              <a:buFont typeface="Montserrat Medium"/>
              <a:buChar char="●"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Проблемы с водоснабжением  </a:t>
            </a:r>
            <a:endParaRPr lang="ru-RU" sz="1500" dirty="0" smtClean="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lvl="0" indent="-323850">
              <a:lnSpc>
                <a:spcPct val="150000"/>
              </a:lnSpc>
              <a:buSzPts val="1500"/>
              <a:buFont typeface="Montserrat Medium"/>
              <a:buChar char="●"/>
            </a:pPr>
            <a:r>
              <a:rPr lang="ru-RU" sz="1500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Падеж скота  </a:t>
            </a:r>
            <a:endParaRPr lang="ru-RU" sz="1500" dirty="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lvl="0" indent="-323850">
              <a:lnSpc>
                <a:spcPct val="150000"/>
              </a:lnSpc>
              <a:buSzPts val="1500"/>
              <a:buFont typeface="Montserrat Medium"/>
              <a:buChar char="●"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Эрозия почвы  </a:t>
            </a:r>
          </a:p>
          <a:p>
            <a:pPr lvl="0" indent="-323850">
              <a:lnSpc>
                <a:spcPct val="150000"/>
              </a:lnSpc>
              <a:buSzPts val="1500"/>
              <a:buFont typeface="Montserrat Medium"/>
              <a:buChar char="●"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Рост цен на продукты питания  </a:t>
            </a:r>
          </a:p>
          <a:p>
            <a:pPr lvl="0" indent="-323850">
              <a:lnSpc>
                <a:spcPct val="150000"/>
              </a:lnSpc>
              <a:buSzPts val="1500"/>
              <a:buFont typeface="Montserrat Medium"/>
              <a:buChar char="●"/>
            </a:pPr>
            <a:r>
              <a:rPr lang="ru-RU" sz="1500" dirty="0">
                <a:latin typeface="Montserrat Medium"/>
                <a:ea typeface="Montserrat Medium"/>
                <a:cs typeface="Montserrat Medium"/>
                <a:sym typeface="Montserrat Medium"/>
              </a:rPr>
              <a:t>Снижение биоразнообразия </a:t>
            </a:r>
            <a:endParaRPr sz="1500" dirty="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94" name="Google Shape;94;g2eb33dac4a4_0_14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w="28575" cap="flat" cmpd="sng">
            <a:solidFill>
              <a:srgbClr val="009DDB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95" name="Google Shape;95;g2eb33dac4a4_0_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10631" y="824265"/>
            <a:ext cx="3804224" cy="2098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eb33dac4a4_0_14" descr="Огонь в Абайской области разгорается вновь: репортаж Orda.kz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10631" y="2994400"/>
            <a:ext cx="3804223" cy="213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eb33dac4a4_0_33"/>
          <p:cNvSpPr txBox="1">
            <a:spLocks noGrp="1"/>
          </p:cNvSpPr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 dirty="0" smtClean="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Риски</a:t>
            </a:r>
            <a:endParaRPr dirty="0"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102" name="Google Shape;102;g2eb33dac4a4_0_33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w="28575" cap="flat" cmpd="sng">
            <a:solidFill>
              <a:srgbClr val="009DDB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3" name="Google Shape;103;g2eb33dac4a4_0_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" y="803575"/>
            <a:ext cx="7015352" cy="42637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g2eb33dac4a4_0_33"/>
          <p:cNvSpPr txBox="1"/>
          <p:nvPr/>
        </p:nvSpPr>
        <p:spPr>
          <a:xfrm>
            <a:off x="4102678" y="4079635"/>
            <a:ext cx="34647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" sz="1200" i="0" u="none" strike="noStrike" cap="none">
                <a:solidFill>
                  <a:srgbClr val="222222"/>
                </a:solidFill>
                <a:latin typeface="Montserrat"/>
                <a:ea typeface="Montserrat"/>
                <a:cs typeface="Montserrat"/>
                <a:sym typeface="Montserrat"/>
              </a:rPr>
              <a:t>Дүниежүзілік экономикалық форум (ДЭФ) жыл сайын жариялайтын «Жаһандық тәуекелдер есебі 2024»</a:t>
            </a:r>
            <a:endParaRPr sz="14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eb33dac4a4_0_42"/>
          <p:cNvSpPr txBox="1">
            <a:spLocks noGrp="1"/>
          </p:cNvSpPr>
          <p:nvPr>
            <p:ph type="title"/>
          </p:nvPr>
        </p:nvSpPr>
        <p:spPr>
          <a:xfrm>
            <a:off x="308174" y="154675"/>
            <a:ext cx="8508875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667"/>
            </a:pPr>
            <a:r>
              <a:rPr lang="ru-RU" sz="2400" b="1" dirty="0">
                <a:solidFill>
                  <a:schemeClr val="tx1"/>
                </a:solidFill>
              </a:rPr>
              <a:t>Что нужно </a:t>
            </a:r>
            <a:r>
              <a:rPr lang="ru-RU" sz="2400" b="1" dirty="0" smtClean="0">
                <a:solidFill>
                  <a:schemeClr val="tx1"/>
                </a:solidFill>
              </a:rPr>
              <a:t>делать и </a:t>
            </a:r>
            <a:r>
              <a:rPr lang="ru-RU" sz="2400" b="1" dirty="0">
                <a:solidFill>
                  <a:schemeClr val="tx1"/>
                </a:solidFill>
              </a:rPr>
              <a:t>что развивать в нашей стране?</a:t>
            </a:r>
            <a:endParaRPr b="1" dirty="0">
              <a:solidFill>
                <a:schemeClr val="tx1"/>
              </a:solidFill>
            </a:endParaRPr>
          </a:p>
        </p:txBody>
      </p:sp>
      <p:sp>
        <p:nvSpPr>
          <p:cNvPr id="110" name="Google Shape;110;g2eb33dac4a4_0_42"/>
          <p:cNvSpPr txBox="1">
            <a:spLocks noGrp="1"/>
          </p:cNvSpPr>
          <p:nvPr>
            <p:ph type="body" idx="1"/>
          </p:nvPr>
        </p:nvSpPr>
        <p:spPr>
          <a:xfrm>
            <a:off x="421250" y="951800"/>
            <a:ext cx="72480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50000"/>
              </a:lnSpc>
              <a:buSzPts val="1654"/>
              <a:buNone/>
            </a:pPr>
            <a:r>
              <a:rPr lang="ru" sz="1400" b="1" dirty="0" smtClean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1. </a:t>
            </a:r>
            <a:r>
              <a:rPr lang="ru-RU" sz="1400" b="1" dirty="0" smtClean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Повышение </a:t>
            </a:r>
            <a:r>
              <a:rPr lang="ru-RU" sz="1400" b="1" dirty="0" err="1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энергоэффективности</a:t>
            </a:r>
            <a:r>
              <a:rPr lang="ru-RU" sz="1400" b="1" dirty="0" smtClean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:</a:t>
            </a:r>
          </a:p>
          <a:p>
            <a:pPr marL="285750" lvl="0" indent="-285750">
              <a:lnSpc>
                <a:spcPct val="150000"/>
              </a:lnSpc>
              <a:buSzPts val="1654"/>
              <a:buFont typeface="Arial" pitchFamily="34" charset="0"/>
              <a:buChar char="•"/>
            </a:pPr>
            <a:r>
              <a:rPr lang="ru-RU" sz="1400" dirty="0" smtClean="0"/>
              <a:t>Отказ </a:t>
            </a:r>
            <a:r>
              <a:rPr lang="ru-RU" sz="1400" dirty="0"/>
              <a:t>от </a:t>
            </a:r>
            <a:r>
              <a:rPr lang="ru-RU" sz="1400" dirty="0" smtClean="0"/>
              <a:t>угля</a:t>
            </a:r>
          </a:p>
          <a:p>
            <a:pPr lvl="0" indent="-317500">
              <a:lnSpc>
                <a:spcPct val="150000"/>
              </a:lnSpc>
              <a:buClr>
                <a:srgbClr val="454545"/>
              </a:buClr>
              <a:buSzPts val="1400"/>
              <a:buFont typeface="Montserrat Medium"/>
              <a:buChar char="●"/>
            </a:pPr>
            <a:r>
              <a:rPr lang="ru-RU" sz="1400" dirty="0" smtClean="0"/>
              <a:t>Переход </a:t>
            </a:r>
            <a:r>
              <a:rPr lang="ru-RU" sz="1400" dirty="0"/>
              <a:t>на </a:t>
            </a:r>
            <a:r>
              <a:rPr lang="ru-RU" sz="1400" dirty="0" smtClean="0"/>
              <a:t>газ</a:t>
            </a:r>
          </a:p>
          <a:p>
            <a:pPr lvl="0" indent="-317500">
              <a:lnSpc>
                <a:spcPct val="150000"/>
              </a:lnSpc>
              <a:buClr>
                <a:srgbClr val="454545"/>
              </a:buClr>
              <a:buSzPts val="1400"/>
              <a:buFont typeface="Montserrat Medium"/>
              <a:buChar char="●"/>
            </a:pPr>
            <a:r>
              <a:rPr lang="ru-RU" sz="1400" dirty="0" smtClean="0"/>
              <a:t>Развитие </a:t>
            </a:r>
            <a:r>
              <a:rPr lang="ru-RU" sz="1400" dirty="0"/>
              <a:t>возобновляемых источников энергии (ветер, солнце, вода</a:t>
            </a:r>
            <a:r>
              <a:rPr lang="ru-RU" sz="1400" dirty="0" smtClean="0"/>
              <a:t>)</a:t>
            </a:r>
          </a:p>
          <a:p>
            <a:pPr lvl="0" indent="-317500">
              <a:lnSpc>
                <a:spcPct val="150000"/>
              </a:lnSpc>
              <a:buClr>
                <a:srgbClr val="454545"/>
              </a:buClr>
              <a:buSzPts val="1400"/>
              <a:buFont typeface="Montserrat Medium"/>
              <a:buChar char="●"/>
            </a:pPr>
            <a:r>
              <a:rPr lang="ru-RU" sz="1400" dirty="0" smtClean="0"/>
              <a:t>Соответствие </a:t>
            </a:r>
            <a:r>
              <a:rPr lang="ru-RU" sz="1400" dirty="0"/>
              <a:t>стратегии углеродной нейтральности к 2060 году</a:t>
            </a:r>
            <a:endParaRPr sz="1400" dirty="0">
              <a:solidFill>
                <a:srgbClr val="454545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133350" lvl="0" indent="0">
              <a:lnSpc>
                <a:spcPct val="150000"/>
              </a:lnSpc>
              <a:buClr>
                <a:srgbClr val="454545"/>
              </a:buClr>
              <a:buSzPts val="1378"/>
              <a:buNone/>
            </a:pPr>
            <a:r>
              <a:rPr lang="ru" sz="1400" b="1" dirty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2. </a:t>
            </a:r>
            <a:r>
              <a:rPr lang="ru-RU" sz="1400" b="1" dirty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Развитие устойчивого сельского </a:t>
            </a:r>
            <a:r>
              <a:rPr lang="ru-RU" sz="1400" b="1" dirty="0" smtClean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хозяйства</a:t>
            </a:r>
            <a:r>
              <a:rPr lang="ru" sz="1400" b="1" dirty="0" smtClean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sz="1400" b="1" dirty="0">
              <a:solidFill>
                <a:srgbClr val="454545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lvl="0" indent="-317500">
              <a:lnSpc>
                <a:spcPct val="150000"/>
              </a:lnSpc>
              <a:buClr>
                <a:srgbClr val="454545"/>
              </a:buClr>
              <a:buSzPts val="1400"/>
              <a:buFont typeface="Montserrat Medium"/>
              <a:buChar char="●"/>
            </a:pPr>
            <a:r>
              <a:rPr lang="ru-RU" sz="1400" dirty="0"/>
              <a:t>Капельное орошение </a:t>
            </a:r>
            <a:endParaRPr lang="ru-RU" sz="1400" dirty="0" smtClean="0"/>
          </a:p>
          <a:p>
            <a:pPr lvl="0" indent="-317500">
              <a:lnSpc>
                <a:spcPct val="150000"/>
              </a:lnSpc>
              <a:buClr>
                <a:srgbClr val="454545"/>
              </a:buClr>
              <a:buSzPts val="1400"/>
              <a:buFont typeface="Montserrat Medium"/>
              <a:buChar char="●"/>
            </a:pPr>
            <a:r>
              <a:rPr lang="ru-RU" sz="1400" dirty="0" smtClean="0"/>
              <a:t>Применение </a:t>
            </a:r>
            <a:r>
              <a:rPr lang="ru-RU" sz="1400" dirty="0"/>
              <a:t>современных технологий </a:t>
            </a:r>
            <a:r>
              <a:rPr lang="ru-RU" sz="1400" dirty="0" err="1"/>
              <a:t>водосбережения</a:t>
            </a:r>
            <a:r>
              <a:rPr lang="ru-RU" sz="1400" dirty="0"/>
              <a:t> </a:t>
            </a:r>
            <a:endParaRPr lang="ru-RU" sz="1400" dirty="0" smtClean="0"/>
          </a:p>
          <a:p>
            <a:pPr lvl="0" indent="-317500">
              <a:lnSpc>
                <a:spcPct val="150000"/>
              </a:lnSpc>
              <a:buClr>
                <a:srgbClr val="454545"/>
              </a:buClr>
              <a:buSzPts val="1400"/>
              <a:buFont typeface="Montserrat Medium"/>
              <a:buChar char="●"/>
            </a:pPr>
            <a:r>
              <a:rPr lang="ru-RU" sz="1400" dirty="0" smtClean="0"/>
              <a:t>Выращивание </a:t>
            </a:r>
            <a:r>
              <a:rPr lang="ru-RU" sz="1400" dirty="0"/>
              <a:t>устойчивых сортов растений и культур</a:t>
            </a:r>
            <a:endParaRPr sz="1400" dirty="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11" name="Google Shape;111;g2eb33dac4a4_0_42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w="28575" cap="flat" cmpd="sng">
            <a:solidFill>
              <a:srgbClr val="009DDB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12" name="Google Shape;112;g2eb33dac4a4_0_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69189" y="1019776"/>
            <a:ext cx="3367900" cy="189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1592f0113f_0_2"/>
          <p:cNvSpPr txBox="1">
            <a:spLocks noGrp="1"/>
          </p:cNvSpPr>
          <p:nvPr>
            <p:ph type="title"/>
          </p:nvPr>
        </p:nvSpPr>
        <p:spPr>
          <a:xfrm>
            <a:off x="308174" y="154675"/>
            <a:ext cx="8508875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7"/>
              <a:buNone/>
            </a:pPr>
            <a:r>
              <a:rPr lang="ru" sz="240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Елімізде не істеу керек, нені дамыту керек?</a:t>
            </a:r>
            <a:endParaRPr sz="2000"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18" name="Google Shape;118;g21592f0113f_0_2"/>
          <p:cNvSpPr txBox="1">
            <a:spLocks noGrp="1"/>
          </p:cNvSpPr>
          <p:nvPr>
            <p:ph type="body" idx="1"/>
          </p:nvPr>
        </p:nvSpPr>
        <p:spPr>
          <a:xfrm>
            <a:off x="469925" y="930400"/>
            <a:ext cx="56274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" sz="1400" b="1" dirty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3. </a:t>
            </a:r>
            <a:r>
              <a:rPr lang="ru" sz="1400" b="1" dirty="0" smtClean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Эффективное использование и экономия водных ресурсов</a:t>
            </a:r>
            <a:r>
              <a:rPr lang="ru" sz="1400" b="1" dirty="0" smtClean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sz="1400" b="1" dirty="0">
              <a:solidFill>
                <a:srgbClr val="454545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lvl="0" indent="-317500">
              <a:lnSpc>
                <a:spcPct val="150000"/>
              </a:lnSpc>
              <a:buClr>
                <a:srgbClr val="454545"/>
              </a:buClr>
              <a:buSzPts val="1400"/>
              <a:buFont typeface="Montserrat Medium"/>
              <a:buChar char="●"/>
            </a:pPr>
            <a:r>
              <a:rPr lang="ru-RU" sz="1400" dirty="0" smtClean="0"/>
              <a:t>Увеличение </a:t>
            </a:r>
            <a:r>
              <a:rPr lang="ru-RU" sz="1400" dirty="0"/>
              <a:t>строительства </a:t>
            </a:r>
            <a:r>
              <a:rPr lang="ru-RU" sz="1400" dirty="0" smtClean="0"/>
              <a:t>водохранилищ</a:t>
            </a:r>
          </a:p>
          <a:p>
            <a:pPr lvl="0" indent="-317500">
              <a:lnSpc>
                <a:spcPct val="150000"/>
              </a:lnSpc>
              <a:buClr>
                <a:srgbClr val="454545"/>
              </a:buClr>
              <a:buSzPts val="1400"/>
              <a:buFont typeface="Montserrat Medium"/>
              <a:buChar char="●"/>
            </a:pPr>
            <a:r>
              <a:rPr lang="ru-RU" sz="1400" dirty="0"/>
              <a:t>Использование систем </a:t>
            </a:r>
            <a:r>
              <a:rPr lang="ru-RU" sz="1400" dirty="0" smtClean="0"/>
              <a:t>вторичного </a:t>
            </a:r>
            <a:r>
              <a:rPr lang="ru-RU" sz="1400" dirty="0"/>
              <a:t>использования </a:t>
            </a:r>
            <a:r>
              <a:rPr lang="ru-RU" sz="1400" dirty="0" smtClean="0"/>
              <a:t>воды</a:t>
            </a:r>
          </a:p>
          <a:p>
            <a:pPr lvl="0" indent="-317500">
              <a:lnSpc>
                <a:spcPct val="150000"/>
              </a:lnSpc>
              <a:buClr>
                <a:srgbClr val="454545"/>
              </a:buClr>
              <a:buSzPts val="1400"/>
              <a:buFont typeface="Montserrat Medium"/>
              <a:buChar char="●"/>
            </a:pPr>
            <a:r>
              <a:rPr lang="ru-RU" sz="1400" dirty="0">
                <a:solidFill>
                  <a:srgbClr val="55555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Очистка и использование сточных и дождевых вод</a:t>
            </a:r>
            <a:endParaRPr sz="1400" dirty="0">
              <a:solidFill>
                <a:srgbClr val="555555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marL="133350" lvl="0" indent="0">
              <a:lnSpc>
                <a:spcPct val="150000"/>
              </a:lnSpc>
              <a:buClr>
                <a:srgbClr val="454545"/>
              </a:buClr>
              <a:buSzPts val="1500"/>
              <a:buNone/>
            </a:pPr>
            <a:r>
              <a:rPr lang="ru" sz="1400" b="1" dirty="0">
                <a:solidFill>
                  <a:srgbClr val="55555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4. </a:t>
            </a:r>
            <a:r>
              <a:rPr lang="ru-RU" sz="1400" b="1" dirty="0">
                <a:solidFill>
                  <a:srgbClr val="55555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Разработка и совершенствование системы предупреждения и реагирования при экстремальных погодных условиях </a:t>
            </a:r>
            <a:r>
              <a:rPr lang="ru-RU" sz="1400" b="1" dirty="0" smtClean="0">
                <a:solidFill>
                  <a:srgbClr val="55555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lang="ru-RU" sz="1400" dirty="0">
              <a:solidFill>
                <a:srgbClr val="555555"/>
              </a:solidFill>
              <a:highlight>
                <a:srgbClr val="FFFFFF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19100" lvl="0" indent="-285750">
              <a:lnSpc>
                <a:spcPct val="150000"/>
              </a:lnSpc>
              <a:buClr>
                <a:srgbClr val="454545"/>
              </a:buClr>
              <a:buSzPts val="1500"/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55555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Разработка </a:t>
            </a:r>
            <a:r>
              <a:rPr lang="ru-RU" sz="1400" dirty="0">
                <a:solidFill>
                  <a:srgbClr val="555555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планов эвакуации</a:t>
            </a:r>
          </a:p>
          <a:p>
            <a:pPr marL="419100" lvl="0" indent="-285750">
              <a:lnSpc>
                <a:spcPct val="150000"/>
              </a:lnSpc>
              <a:buClr>
                <a:srgbClr val="454545"/>
              </a:buClr>
              <a:buSzPts val="1500"/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55555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Улучшение </a:t>
            </a:r>
            <a:r>
              <a:rPr lang="ru-RU" sz="1400" dirty="0">
                <a:solidFill>
                  <a:srgbClr val="555555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системы мониторинга погоды</a:t>
            </a:r>
          </a:p>
          <a:p>
            <a:pPr marL="419100" lvl="0" indent="-285750">
              <a:lnSpc>
                <a:spcPct val="150000"/>
              </a:lnSpc>
              <a:buClr>
                <a:srgbClr val="454545"/>
              </a:buClr>
              <a:buSzPts val="1500"/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55555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Наличие </a:t>
            </a:r>
            <a:r>
              <a:rPr lang="ru-RU" sz="1400" dirty="0">
                <a:solidFill>
                  <a:srgbClr val="555555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эффективных систем общественного информирования</a:t>
            </a:r>
            <a:endParaRPr sz="1400" dirty="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19" name="Google Shape;119;g21592f0113f_0_2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w="28575" cap="flat" cmpd="sng">
            <a:solidFill>
              <a:srgbClr val="009DDB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20" name="Google Shape;120;g21592f0113f_0_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46950" y="1037350"/>
            <a:ext cx="2670200" cy="150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1592f0113f_0_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71325" y="3084000"/>
            <a:ext cx="2345827" cy="131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eb33dac4a4_0_49"/>
          <p:cNvSpPr txBox="1">
            <a:spLocks noGrp="1"/>
          </p:cNvSpPr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>
              <a:buSzPct val="111111"/>
            </a:pPr>
            <a:r>
              <a:rPr lang="ru-RU" b="1" dirty="0" smtClean="0">
                <a:solidFill>
                  <a:schemeClr val="tx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Каких </a:t>
            </a:r>
            <a:r>
              <a:rPr lang="ru-RU" b="1" dirty="0">
                <a:solidFill>
                  <a:schemeClr val="tx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специальностей, навыков или бизнеса не хватает?</a:t>
            </a:r>
            <a:br>
              <a:rPr lang="ru-RU" b="1" dirty="0">
                <a:solidFill>
                  <a:schemeClr val="tx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</a:br>
            <a:endParaRPr dirty="0"/>
          </a:p>
        </p:txBody>
      </p:sp>
      <p:sp>
        <p:nvSpPr>
          <p:cNvPr id="127" name="Google Shape;127;g2eb33dac4a4_0_49"/>
          <p:cNvSpPr txBox="1">
            <a:spLocks noGrp="1"/>
          </p:cNvSpPr>
          <p:nvPr>
            <p:ph type="body" idx="1"/>
          </p:nvPr>
        </p:nvSpPr>
        <p:spPr>
          <a:xfrm>
            <a:off x="421250" y="1273700"/>
            <a:ext cx="67560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" sz="1400" b="1" dirty="0" smtClean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Здравоохранение</a:t>
            </a:r>
            <a:r>
              <a:rPr lang="ru" sz="1400" b="1" dirty="0" smtClean="0">
                <a:solidFill>
                  <a:srgbClr val="454545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:</a:t>
            </a:r>
            <a:endParaRPr sz="1400" b="1" dirty="0" smtClean="0">
              <a:solidFill>
                <a:srgbClr val="454545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marL="3600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12529"/>
              </a:buClr>
              <a:buSzPts val="1400"/>
              <a:buFont typeface="Arial"/>
              <a:buAutoNum type="arabicPeriod"/>
            </a:pPr>
            <a:r>
              <a:rPr lang="ru" sz="1400" dirty="0" smtClean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Врачи диагносты</a:t>
            </a:r>
          </a:p>
          <a:p>
            <a:pPr marL="360000" lvl="0">
              <a:lnSpc>
                <a:spcPct val="100000"/>
              </a:lnSpc>
              <a:spcBef>
                <a:spcPts val="1200"/>
              </a:spcBef>
              <a:buClr>
                <a:srgbClr val="212529"/>
              </a:buClr>
              <a:buSzPts val="1400"/>
              <a:buFont typeface="Arial"/>
              <a:buAutoNum type="arabicPeriod"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Montserrat Medium" charset="-52"/>
              </a:rPr>
              <a:t>Генетики и консультанты по выбору генетических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Montserrat Medium" charset="-52"/>
              </a:rPr>
              <a:t>признаков</a:t>
            </a:r>
          </a:p>
          <a:p>
            <a:pPr marL="360000" lvl="0">
              <a:lnSpc>
                <a:spcPct val="100000"/>
              </a:lnSpc>
              <a:spcBef>
                <a:spcPts val="1200"/>
              </a:spcBef>
              <a:buClr>
                <a:srgbClr val="212529"/>
              </a:buClr>
              <a:buSzPts val="1400"/>
              <a:buFont typeface="Arial"/>
              <a:buAutoNum type="arabicPeriod"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Montserrat Medium" charset="-52"/>
              </a:rPr>
              <a:t>Вирусологи и специалисты по инфекционным заболеваниям, эпидемиологи, </a:t>
            </a:r>
            <a:endParaRPr lang="ru-RU" sz="1400" dirty="0" smtClean="0">
              <a:solidFill>
                <a:schemeClr val="bg2">
                  <a:lumMod val="50000"/>
                </a:schemeClr>
              </a:solidFill>
              <a:latin typeface="Montserrat Medium" charset="-52"/>
            </a:endParaRPr>
          </a:p>
          <a:p>
            <a:pPr marL="360000" lvl="0">
              <a:lnSpc>
                <a:spcPct val="100000"/>
              </a:lnSpc>
              <a:spcBef>
                <a:spcPts val="1200"/>
              </a:spcBef>
              <a:buClr>
                <a:srgbClr val="212529"/>
              </a:buClr>
              <a:buSzPts val="1400"/>
              <a:buFont typeface="Arial"/>
              <a:buAutoNum type="arabicPeriod"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Montserrat Medium" charset="-52"/>
              </a:rPr>
              <a:t>С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Montserrat Medium" charset="-52"/>
              </a:rPr>
              <a:t>пециалисты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Montserrat Medium" charset="-52"/>
              </a:rPr>
              <a:t>, обеспечивающие здоровое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Montserrat Medium" charset="-52"/>
              </a:rPr>
              <a:t>старение</a:t>
            </a:r>
          </a:p>
          <a:p>
            <a:pPr marL="360000" lvl="0">
              <a:lnSpc>
                <a:spcPct val="100000"/>
              </a:lnSpc>
              <a:spcBef>
                <a:spcPts val="1200"/>
              </a:spcBef>
              <a:buClr>
                <a:srgbClr val="212529"/>
              </a:buClr>
              <a:buSzPts val="1400"/>
              <a:buFont typeface="Arial"/>
              <a:buAutoNum type="arabicPeriod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Montserrat Medium" charset="-52"/>
              </a:rPr>
              <a:t>Молекулярные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Montserrat Medium" charset="-52"/>
              </a:rPr>
              <a:t>биологи, изучающие жизнедеятельность на клеточном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Montserrat Medium" charset="-52"/>
              </a:rPr>
              <a:t>уровне</a:t>
            </a:r>
          </a:p>
          <a:p>
            <a:pPr marL="360000" lvl="0">
              <a:lnSpc>
                <a:spcPct val="100000"/>
              </a:lnSpc>
              <a:spcBef>
                <a:spcPts val="1200"/>
              </a:spcBef>
              <a:buClr>
                <a:srgbClr val="212529"/>
              </a:buClr>
              <a:buSzPts val="1400"/>
              <a:buFont typeface="Arial"/>
              <a:buAutoNum type="arabicPeriod"/>
            </a:pPr>
            <a:r>
              <a:rPr lang="ru" sz="1400" dirty="0" smtClean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Диетолог</a:t>
            </a:r>
            <a:endParaRPr sz="1400" dirty="0" smtClean="0"/>
          </a:p>
          <a:p>
            <a:pPr marL="3600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12529"/>
              </a:buClr>
              <a:buSzPts val="1400"/>
              <a:buFont typeface="Arial"/>
              <a:buAutoNum type="arabicPeriod"/>
            </a:pPr>
            <a:r>
              <a:rPr lang="ru" sz="1400" dirty="0" smtClean="0">
                <a:solidFill>
                  <a:srgbClr val="212529"/>
                </a:solidFill>
                <a:highlight>
                  <a:srgbClr val="FFFFFF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Биофармаколог</a:t>
            </a:r>
            <a:endParaRPr sz="1400" dirty="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28" name="Google Shape;128;g2eb33dac4a4_0_49"/>
          <p:cNvCxnSpPr/>
          <p:nvPr/>
        </p:nvCxnSpPr>
        <p:spPr>
          <a:xfrm>
            <a:off x="421250" y="1091725"/>
            <a:ext cx="8395800" cy="0"/>
          </a:xfrm>
          <a:prstGeom prst="straightConnector1">
            <a:avLst/>
          </a:prstGeom>
          <a:noFill/>
          <a:ln w="28575" cap="flat" cmpd="sng">
            <a:solidFill>
              <a:srgbClr val="009DD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1353</Words>
  <Application>Microsoft Office PowerPoint</Application>
  <PresentationFormat>Экран (16:9)</PresentationFormat>
  <Paragraphs>130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Georgia</vt:lpstr>
      <vt:lpstr>Alfa Slab One</vt:lpstr>
      <vt:lpstr>Roboto</vt:lpstr>
      <vt:lpstr>Montserrat Medium</vt:lpstr>
      <vt:lpstr>Proxima Nova</vt:lpstr>
      <vt:lpstr>Montserrat Black</vt:lpstr>
      <vt:lpstr>Montserrat</vt:lpstr>
      <vt:lpstr>Gameday</vt:lpstr>
      <vt:lpstr>Изменение климата   и Казахстан</vt:lpstr>
      <vt:lpstr>План</vt:lpstr>
      <vt:lpstr>Изменение климата - это</vt:lpstr>
      <vt:lpstr>Что нас ждёт? </vt:lpstr>
      <vt:lpstr>Что сейчас происходит? </vt:lpstr>
      <vt:lpstr>Риски</vt:lpstr>
      <vt:lpstr>Что нужно делать и что развивать в нашей стране?</vt:lpstr>
      <vt:lpstr>Елімізде не істеу керек, нені дамыту керек?</vt:lpstr>
      <vt:lpstr>Каких специальностей, навыков или бизнеса не хватает? </vt:lpstr>
      <vt:lpstr>Каких специальностей, навыков или бизнеса не хватает?</vt:lpstr>
      <vt:lpstr>Каких специальностей, навыков или бизнеса не хватает?</vt:lpstr>
      <vt:lpstr>Каких специальностей, навыков или бизнеса не хватает?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Изменение климата   и Казахстан</dc:title>
  <dc:creator>Aizada Amirbekova [Айзада Амирбекова]</dc:creator>
  <cp:lastModifiedBy>Aizada Amirbekova [Айзада Амирбекова]</cp:lastModifiedBy>
  <cp:revision>6</cp:revision>
  <dcterms:modified xsi:type="dcterms:W3CDTF">2024-09-03T18:58:15Z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955929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