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1" Target="ppt/presentation.xml" Type="http://schemas.openxmlformats.org/officeDocument/2006/relationships/officeDocument"/><Relationship Id="rId2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Montserrat SemiBold"/>
      <p:regular r:id="rId17"/>
      <p:bold r:id="rId18"/>
      <p:italic r:id="rId19"/>
      <p:boldItalic r:id="rId20"/>
    </p:embeddedFont>
    <p:embeddedFont>
      <p:font typeface="Proxima Nova"/>
      <p:regular r:id="rId21"/>
      <p:bold r:id="rId22"/>
      <p:italic r:id="rId23"/>
      <p:boldItalic r:id="rId24"/>
    </p:embeddedFont>
    <p:embeddedFont>
      <p:font typeface="Roboto"/>
      <p:regular r:id="rId25"/>
      <p:bold r:id="rId26"/>
      <p:italic r:id="rId27"/>
      <p:boldItalic r:id="rId28"/>
    </p:embeddedFont>
    <p:embeddedFont>
      <p:font typeface="Montserrat Black"/>
      <p:bold r:id="rId29"/>
      <p:boldItalic r:id="rId30"/>
    </p:embeddedFont>
    <p:embeddedFont>
      <p:font typeface="Montserrat"/>
      <p:regular r:id="rId31"/>
      <p:bold r:id="rId32"/>
      <p:italic r:id="rId33"/>
      <p:boldItalic r:id="rId34"/>
    </p:embeddedFont>
    <p:embeddedFont>
      <p:font typeface="Montserrat Medium"/>
      <p:regular r:id="rId35"/>
      <p:bold r:id="rId36"/>
      <p:italic r:id="rId37"/>
      <p:boldItalic r:id="rId38"/>
    </p:embeddedFont>
    <p:embeddedFont>
      <p:font typeface="Raleway Medium"/>
      <p:regular r:id="rId39"/>
      <p:bold r:id="rId40"/>
      <p:italic r:id="rId41"/>
      <p:boldItalic r:id="rId42"/>
    </p:embeddedFont>
    <p:embeddedFont>
      <p:font typeface="Alfa Slab One"/>
      <p:regular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91">
          <p15:clr>
            <a:srgbClr val="747775"/>
          </p15:clr>
        </p15:guide>
        <p15:guide id="2" pos="3231">
          <p15:clr>
            <a:srgbClr val="747775"/>
          </p15:clr>
        </p15:guide>
        <p15:guide id="3" orient="horz" pos="363">
          <p15:clr>
            <a:srgbClr val="747775"/>
          </p15:clr>
        </p15:guide>
        <p15:guide id="4" orient="horz" pos="3157">
          <p15:clr>
            <a:srgbClr val="747775"/>
          </p15:clr>
        </p15:guide>
        <p15:guide id="5" pos="2289">
          <p15:clr>
            <a:srgbClr val="747775"/>
          </p15:clr>
        </p15:guide>
        <p15:guide id="6" pos="211">
          <p15:clr>
            <a:srgbClr val="747775"/>
          </p15:clr>
        </p15:guide>
      </p15:sldGuideLst>
    </p:ext>
    <p:ext uri="GoogleSlidesCustomDataVersion2">
      <go:slidesCustomData xmlns:go="http://customooxmlschemas.google.com/" r:id="rId44" roundtripDataSignature="AMtx7micIVsrXFKVJlFjeL3dgW8v+dSx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91" orient="horz"/>
        <p:guide pos="3231"/>
        <p:guide pos="363" orient="horz"/>
        <p:guide pos="3157" orient="horz"/>
        <p:guide pos="2289"/>
        <p:guide pos="21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alewayMedium-bold.fntdata"/><Relationship Id="rId20" Type="http://schemas.openxmlformats.org/officeDocument/2006/relationships/font" Target="fonts/MontserratSemiBold-boldItalic.fntdata"/><Relationship Id="rId42" Type="http://schemas.openxmlformats.org/officeDocument/2006/relationships/font" Target="fonts/RalewayMedium-boldItalic.fntdata"/><Relationship Id="rId41" Type="http://schemas.openxmlformats.org/officeDocument/2006/relationships/font" Target="fonts/RalewayMedium-italic.fntdata"/><Relationship Id="rId22" Type="http://schemas.openxmlformats.org/officeDocument/2006/relationships/font" Target="fonts/ProximaNova-bold.fntdata"/><Relationship Id="rId44" Type="http://customschemas.google.com/relationships/presentationmetadata" Target="metadata"/><Relationship Id="rId21" Type="http://schemas.openxmlformats.org/officeDocument/2006/relationships/font" Target="fonts/ProximaNova-regular.fntdata"/><Relationship Id="rId43" Type="http://schemas.openxmlformats.org/officeDocument/2006/relationships/font" Target="fonts/AlfaSlabOne-regular.fntdata"/><Relationship Id="rId24" Type="http://schemas.openxmlformats.org/officeDocument/2006/relationships/font" Target="fonts/ProximaNova-boldItalic.fntdata"/><Relationship Id="rId23" Type="http://schemas.openxmlformats.org/officeDocument/2006/relationships/font" Target="fonts/ProximaNova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Black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regular.fntdata"/><Relationship Id="rId30" Type="http://schemas.openxmlformats.org/officeDocument/2006/relationships/font" Target="fonts/MontserratBlack-bold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-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-bold.fntdata"/><Relationship Id="rId13" Type="http://schemas.openxmlformats.org/officeDocument/2006/relationships/slide" Target="slides/slide8.xml"/><Relationship Id="rId35" Type="http://schemas.openxmlformats.org/officeDocument/2006/relationships/font" Target="fonts/MontserratMedium-regular.fntdata"/><Relationship Id="rId12" Type="http://schemas.openxmlformats.org/officeDocument/2006/relationships/slide" Target="slides/slide7.xml"/><Relationship Id="rId34" Type="http://schemas.openxmlformats.org/officeDocument/2006/relationships/font" Target="fonts/Montserrat-boldItalic.fntdata"/><Relationship Id="rId15" Type="http://schemas.openxmlformats.org/officeDocument/2006/relationships/slide" Target="slides/slide10.xml"/><Relationship Id="rId37" Type="http://schemas.openxmlformats.org/officeDocument/2006/relationships/font" Target="fonts/MontserratMedium-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Medium-bold.fntdata"/><Relationship Id="rId17" Type="http://schemas.openxmlformats.org/officeDocument/2006/relationships/font" Target="fonts/MontserratSemiBold-regular.fntdata"/><Relationship Id="rId39" Type="http://schemas.openxmlformats.org/officeDocument/2006/relationships/font" Target="fonts/RalewayMedium-regular.fntdata"/><Relationship Id="rId16" Type="http://schemas.openxmlformats.org/officeDocument/2006/relationships/slide" Target="slides/slide11.xml"/><Relationship Id="rId38" Type="http://schemas.openxmlformats.org/officeDocument/2006/relationships/font" Target="fonts/MontserratMedium-boldItalic.fntdata"/><Relationship Id="rId19" Type="http://schemas.openxmlformats.org/officeDocument/2006/relationships/font" Target="fonts/MontserratSemiBold-italic.fntdata"/><Relationship Id="rId1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ru.wikipedia.org/wiki/%D0%9F%D1%80%D0%BE%D0%BC%D1%8B%D1%88%D0%BB%D0%B5%D0%BD%D0%BD%D0%BE%D1%81%D1%82%D1%8C" TargetMode="External"/><Relationship Id="rId3" Type="http://schemas.openxmlformats.org/officeDocument/2006/relationships/hyperlink" Target="https://ru.wikipedia.org/wiki/%D0%94%D0%BE%D0%BC%D0%B0%D1%88%D0%BD%D0%B5%D0%B5_%D1%85%D0%BE%D0%B7%D1%8F%D0%B9%D1%81%D1%82%D0%B2%D0%BE" TargetMode="External"/><Relationship Id="rId4" Type="http://schemas.openxmlformats.org/officeDocument/2006/relationships/hyperlink" Target="https://ru.wikipedia.org/wiki/%D0%A3%D1%81%D0%BB%D1%83%D0%B3%D0%B8" TargetMode="External"/><Relationship Id="rId5" Type="http://schemas.openxmlformats.org/officeDocument/2006/relationships/hyperlink" Target="https://ru.wikipedia.org/wiki/%D0%A2%D1%80%D0%B0%D0%BD%D1%81%D0%BF%D0%BE%D1%80%D1%82" TargetMode="External"/><Relationship Id="rId6" Type="http://schemas.openxmlformats.org/officeDocument/2006/relationships/hyperlink" Target="https://ru.wikipedia.org/wiki/%D0%A1%D0%B5%D0%BB%D1%8C%D1%81%D0%BA%D0%BE%D0%B5_%D1%85%D0%BE%D0%B7%D1%8F%D0%B9%D1%81%D1%82%D0%B2%D0%BE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kegoc.kz/ru/electric-power/elektroenergetika-kazakhstana/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f2b6e0f1a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2f2b6e0f1a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ef0ee6debf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2ef0ee6debf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/>
              <a:t>https://chr.aif.ru/infographic/10_prostyh_sposobov_sekonomit_elektroenergiyu_infografika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e63830023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g2e63830023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50">
                <a:solidFill>
                  <a:srgbClr val="202122"/>
                </a:solidFill>
                <a:highlight>
                  <a:srgbClr val="FFFFFF"/>
                </a:highlight>
              </a:rPr>
              <a:t>Потребители электроэнергии:</a:t>
            </a:r>
            <a:endParaRPr sz="10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-295275" lvl="0" marL="6858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202122"/>
              </a:buClr>
              <a:buSzPts val="1050"/>
              <a:buChar char="●"/>
            </a:pPr>
            <a:r>
              <a:rPr lang="ru" sz="1050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промышленность</a:t>
            </a:r>
            <a:r>
              <a:rPr lang="ru" sz="1050">
                <a:solidFill>
                  <a:srgbClr val="202122"/>
                </a:solidFill>
                <a:highlight>
                  <a:srgbClr val="FFFFFF"/>
                </a:highlight>
              </a:rPr>
              <a:t> — 60 %</a:t>
            </a:r>
            <a:endParaRPr sz="10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-295275" lvl="0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050"/>
              <a:buChar char="●"/>
            </a:pPr>
            <a:r>
              <a:rPr lang="ru" sz="1050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домашние хозяйства</a:t>
            </a:r>
            <a:r>
              <a:rPr lang="ru" sz="1050">
                <a:solidFill>
                  <a:srgbClr val="202122"/>
                </a:solidFill>
                <a:highlight>
                  <a:srgbClr val="FFFFFF"/>
                </a:highlight>
              </a:rPr>
              <a:t> — 9,3 %</a:t>
            </a:r>
            <a:endParaRPr sz="10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-295275" lvl="0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050"/>
              <a:buChar char="●"/>
            </a:pPr>
            <a:r>
              <a:rPr lang="ru" sz="1050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сектор услуг</a:t>
            </a:r>
            <a:r>
              <a:rPr lang="ru" sz="1050">
                <a:solidFill>
                  <a:srgbClr val="202122"/>
                </a:solidFill>
                <a:highlight>
                  <a:srgbClr val="FFFFFF"/>
                </a:highlight>
              </a:rPr>
              <a:t> — 8 %</a:t>
            </a:r>
            <a:endParaRPr sz="10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-295275" lvl="0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050"/>
              <a:buChar char="●"/>
            </a:pPr>
            <a:r>
              <a:rPr lang="ru" sz="1050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транспорт</a:t>
            </a:r>
            <a:r>
              <a:rPr lang="ru" sz="1050">
                <a:solidFill>
                  <a:srgbClr val="202122"/>
                </a:solidFill>
                <a:highlight>
                  <a:srgbClr val="FFFFFF"/>
                </a:highlight>
              </a:rPr>
              <a:t> — 6 %</a:t>
            </a:r>
            <a:endParaRPr sz="10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-295275" lvl="0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050"/>
              <a:buChar char="●"/>
            </a:pPr>
            <a:r>
              <a:rPr lang="ru" sz="1050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сельское хозяйство</a:t>
            </a:r>
            <a:r>
              <a:rPr lang="ru" sz="1050">
                <a:solidFill>
                  <a:srgbClr val="202122"/>
                </a:solidFill>
                <a:highlight>
                  <a:srgbClr val="FFFFFF"/>
                </a:highlight>
              </a:rPr>
              <a:t> — 2 %.</a:t>
            </a:r>
            <a:endParaRPr sz="10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ef0ee6deb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g2ef0ee6de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700">
                <a:solidFill>
                  <a:srgbClr val="98248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Как электрический ток поступает в дома?</a:t>
            </a:r>
            <a:endParaRPr b="1" sz="1700">
              <a:solidFill>
                <a:srgbClr val="98248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Мы уже знаем, что электричество люди получают благодаря  электростанциям, на которых есть генераторы. Это большие машины, работающие от различных источников энергии.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Такие аппараты при помощи огромного магнита производят поток зарядов (ток), который движется по проводам на огромные расстояния. Обработать столько энергии и удержать её помогает трансформатор. Это специальное устройство, которое повышает и понижает напряжение. С его помощью ток по кабелям движется к месту назначения. 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ru" sz="12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Прежде чем попасть в дома и отдельные квартиры, электричество вновь проходит через трансформатор. И вот ток “бежит” по проводам к необходимым приборам и предметам!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>
                <a:solidFill>
                  <a:srgbClr val="3C405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Производство (Генерация) электроэнергии</a:t>
            </a:r>
            <a:r>
              <a:rPr lang="ru">
                <a:solidFill>
                  <a:srgbClr val="3C405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— это процесс преобразования различных видов энергии в электрическую на индустриальных объектах, называемых электрическими станциями. В настоящее время существуют следующие виды генерации: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f2c3e4b940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g2f2c3e4b94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700">
                <a:solidFill>
                  <a:srgbClr val="98248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Как электрический ток поступает в дома?</a:t>
            </a:r>
            <a:endParaRPr b="1" sz="1700">
              <a:solidFill>
                <a:srgbClr val="98248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Мы уже знаем, что электричество люди получают благодаря  электростанциям, на которых есть генераторы. Это большие машины, работающие от различных источников энергии.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Такие аппараты при помощи огромного магнита производят поток зарядов (ток), который движется по проводам на огромные расстояния. Обработать столько энергии и удержать её помогает трансформатор. Это специальное устройство, которое повышает и понижает напряжение. С его помощью ток по кабелям движется к месту назначения. 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ru" sz="12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Прежде чем попасть в дома и отдельные квартиры, электричество вновь проходит через трансформатор. И вот ток “бежит” по проводам к необходимым приборам и предметам!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>
                <a:solidFill>
                  <a:srgbClr val="3C405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Производство (Генерация) электроэнергии</a:t>
            </a:r>
            <a:r>
              <a:rPr lang="ru">
                <a:solidFill>
                  <a:srgbClr val="3C405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— это процесс преобразования различных видов энергии в электрическую на индустриальных объектах, называемых электрическими станциями. В настоящее время существуют следующие виды генерации: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ef0ee6deb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g2ef0ee6deb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150">
                <a:solidFill>
                  <a:schemeClr val="dk1"/>
                </a:solidFill>
              </a:rPr>
              <a:t>В целом, в мире более 60% всей электроэнергии вырабатывается на тепловых электростанциях (ТЭС), около 20% - на гидроэлектростанциях (ГЭС), около 17% - на атомных электростанциях (АЭС) и около 1% - на геотермальных, приливных, солнечных, ветровых электростанциях. Однако в этом отношении наблюдаются большие различия по странам мира. </a:t>
            </a:r>
            <a:endParaRPr sz="11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050">
                <a:solidFill>
                  <a:srgbClr val="212529"/>
                </a:solidFill>
                <a:highlight>
                  <a:srgbClr val="FFFFFF"/>
                </a:highlight>
              </a:rPr>
              <a:t>Производство электрической энергии в Казахстане осуществляют 222 электрических станций различной формы собственности. По состоянию на 01.01.2024 г. общая установленная мощность электростанций Казахстана составляет 24641,9 МВт, располагаемая мощность — 20428,4 МВт.  </a:t>
            </a:r>
            <a:r>
              <a:rPr lang="ru" sz="1050" u="sng">
                <a:solidFill>
                  <a:schemeClr val="hlink"/>
                </a:solidFill>
                <a:highlight>
                  <a:srgbClr val="FFFFFF"/>
                </a:highlight>
                <a:hlinkClick r:id="rId2"/>
              </a:rPr>
              <a:t>https://www.kegoc.kz/ru/electric-power/elektroenergetika-kazakhstana/</a:t>
            </a:r>
            <a:r>
              <a:rPr lang="ru" sz="1050">
                <a:solidFill>
                  <a:srgbClr val="212529"/>
                </a:solidFill>
                <a:highlight>
                  <a:srgbClr val="FFFFFF"/>
                </a:highlight>
              </a:rPr>
              <a:t> </a:t>
            </a:r>
            <a:endParaRPr sz="105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050">
                <a:solidFill>
                  <a:srgbClr val="212529"/>
                </a:solidFill>
                <a:highlight>
                  <a:srgbClr val="FFFFFF"/>
                </a:highlight>
              </a:rPr>
              <a:t>В 2022 году был исторический максимум потребления за все годы и составил 16459 МВт при генерации 15203 МВт, в результате чего 1256 МВт импортировано с Российской Федерации, что отмечается резким скачком по сравнению с предыдущими годами (в 2018 году – 268 МВт, в 2019 – 301 МВт, в 2020 – 300 МВт, в 2021 – 388 МВт) (диаграмма 1). </a:t>
            </a:r>
            <a:endParaRPr sz="1050">
              <a:solidFill>
                <a:srgbClr val="212529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ef0ee6deb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g2ef0ee6deb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ef0ee6deb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g2ef0ee6deb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f2c3e4b940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2f2c3e4b94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">
                <a:solidFill>
                  <a:schemeClr val="dk1"/>
                </a:solidFill>
              </a:rPr>
              <a:t>В естественных условиях встречаются три изотопа урана: уран-234 (U-234), уран-235 (U-235) и уран-238 (U-238). Наиболее распространен U-238: на него приходится около 99 процентов всего природного урана на Земле.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">
                <a:solidFill>
                  <a:schemeClr val="dk1"/>
                </a:solidFill>
              </a:rPr>
              <a:t>В большинстве ядерных реакторов используется топливо, содержащее U-235, однако природный уран обычно содержит всего 0,72 процента U-235, а для работы большинства реакторов требуется более высокое содержание этого изотопа.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">
                <a:solidFill>
                  <a:schemeClr val="dk1"/>
                </a:solidFill>
              </a:rPr>
              <a:t>Поэтому концентрация U-235 искусственно повышается — этот процесс называется обогащением.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">
                <a:solidFill>
                  <a:schemeClr val="dk1"/>
                </a:solidFill>
              </a:rPr>
              <a:t>Уран считается низкообогащенным, если доля изотопа U-235 в нем остается ниже 20 процентов. В большинстве промышленных реакторов в качестве топлива используется низкообогащенный уран (НОУ) со степенью обогащения менее пяти процентов; такой уран еще называют «реакторным».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ru">
                <a:solidFill>
                  <a:schemeClr val="dk1"/>
                </a:solidFill>
              </a:rPr>
              <a:t>уран с обогащением 2—5 % в настоящее время широко используется в энергетических реакторах по всему миру;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ru">
                <a:solidFill>
                  <a:schemeClr val="dk1"/>
                </a:solidFill>
              </a:rPr>
              <a:t>уран с обогащением до 20 % используется в исследовательских и экспериментальных реакторах;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ru">
                <a:solidFill>
                  <a:schemeClr val="dk1"/>
                </a:solidFill>
              </a:rPr>
              <a:t>НОУ с высоким содержанием проб (High-assay LEU, HALEU[en]) — уран обогащенный до 5–20 %[1].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ru">
                <a:solidFill>
                  <a:schemeClr val="dk1"/>
                </a:solidFill>
              </a:rPr>
              <a:t>Уран с содержанием 235U свыше 20 % называют высокообогащённым (англ. Highly enriched uranium, HEU) или оружейным.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">
                <a:solidFill>
                  <a:schemeClr val="dk1"/>
                </a:solidFill>
              </a:rPr>
              <a:t>Обогащение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ru">
                <a:solidFill>
                  <a:schemeClr val="dk1"/>
                </a:solidFill>
              </a:rPr>
              <a:t>Увеличить долю изотопа U-235 можно различными методами. Обычно для этого используется так называемый желтый кек, который преобразуется в газообразный гексафторид урана. Затем этот газ закачивается в быстро вращающиеся цилиндры (центрифуги), где более тяжелые изотопы, такие как U-238, выталкиваются к стенкам цилиндров, а более легкие изотопы U-235 остаются в середине. Это позволяет «отсеивать» и собирать газ с более высокой концентрацией U-235. Этот процесс повторяется до тех пор, пока не будет достигнута требуемая доля изотопа U-235. Затем полученный газ проходит процесс реконверсии, в ходе которого U-235 превращается в диоксид урана — порошок черного цвета.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3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" name="Google Shape;46;p3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" name="Google Shape;47;p33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8" name="Google Shape;48;p33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9" name="Google Shape;49;p3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0" name="Google Shape;50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4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53" name="Google Shape;53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35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" name="Google Shape;13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" name="Google Shape;14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2df27d72cdf_0_178"/>
          <p:cNvSpPr txBox="1"/>
          <p:nvPr>
            <p:ph type="title"/>
          </p:nvPr>
        </p:nvSpPr>
        <p:spPr>
          <a:xfrm>
            <a:off x="457200" y="178594"/>
            <a:ext cx="64770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" name="Google Shape;17;g2df27d72cdf_0_178"/>
          <p:cNvSpPr txBox="1"/>
          <p:nvPr>
            <p:ph idx="1" type="body"/>
          </p:nvPr>
        </p:nvSpPr>
        <p:spPr>
          <a:xfrm>
            <a:off x="457200" y="1078706"/>
            <a:ext cx="8229600" cy="35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8" name="Google Shape;18;g2df27d72cdf_0_178"/>
          <p:cNvSpPr txBox="1"/>
          <p:nvPr>
            <p:ph idx="10" type="dt"/>
          </p:nvPr>
        </p:nvSpPr>
        <p:spPr>
          <a:xfrm>
            <a:off x="3048000" y="4733925"/>
            <a:ext cx="1713000" cy="2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g2df27d72cdf_0_178"/>
          <p:cNvSpPr txBox="1"/>
          <p:nvPr>
            <p:ph idx="11" type="ftr"/>
          </p:nvPr>
        </p:nvSpPr>
        <p:spPr>
          <a:xfrm>
            <a:off x="4830763" y="4742260"/>
            <a:ext cx="2311500" cy="2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g2df27d72cdf_0_178"/>
          <p:cNvSpPr txBox="1"/>
          <p:nvPr>
            <p:ph idx="12" type="sldNum"/>
          </p:nvPr>
        </p:nvSpPr>
        <p:spPr>
          <a:xfrm>
            <a:off x="7116763" y="4742260"/>
            <a:ext cx="1616100" cy="2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26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" name="Google Shape;23;p26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24" name="Google Shape;24;p26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5" name="Google Shape;25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8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" name="Google Shape;28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1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31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2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9.jpeg" Type="http://schemas.openxmlformats.org/officeDocument/2006/relationships/image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7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4.jpeg" Type="http://schemas.openxmlformats.org/officeDocument/2006/relationships/image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gif"/></Relationships>
</file>

<file path=ppt/slides/_rels/slide9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0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/>
          <p:nvPr>
            <p:ph idx="4294967295" type="ctrTitle"/>
          </p:nvPr>
        </p:nvSpPr>
        <p:spPr>
          <a:xfrm>
            <a:off x="420775" y="1332100"/>
            <a:ext cx="8520600" cy="195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400"/>
              <a:buFont typeface="Alfa Slab One"/>
              <a:buNone/>
            </a:pPr>
            <a:r>
              <a:rPr b="0" i="0" lang="ru" sz="5300" u="none" cap="none" strike="noStrike">
                <a:solidFill>
                  <a:srgbClr val="009DD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Энергия</a:t>
            </a:r>
            <a:endParaRPr b="0" i="0" sz="5300" u="none" cap="none" strike="noStrike">
              <a:solidFill>
                <a:srgbClr val="009DDB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63" name="Google Shape;6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775" y="75688"/>
            <a:ext cx="4846775" cy="500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Google Shape;64;p1"/>
          <p:cNvCxnSpPr/>
          <p:nvPr/>
        </p:nvCxnSpPr>
        <p:spPr>
          <a:xfrm>
            <a:off x="421250" y="710725"/>
            <a:ext cx="8395800" cy="0"/>
          </a:xfrm>
          <a:prstGeom prst="straightConnector1">
            <a:avLst/>
          </a:prstGeom>
          <a:noFill/>
          <a:ln cap="flat" cmpd="sng" w="28575">
            <a:solidFill>
              <a:srgbClr val="009DDB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f2b6e0f1ad_0_7"/>
          <p:cNvSpPr txBox="1"/>
          <p:nvPr>
            <p:ph type="title"/>
          </p:nvPr>
        </p:nvSpPr>
        <p:spPr>
          <a:xfrm>
            <a:off x="308175" y="154675"/>
            <a:ext cx="8508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">
                <a:solidFill>
                  <a:srgbClr val="009DD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Атом электр станциясының құрылысы</a:t>
            </a:r>
            <a:endParaRPr>
              <a:solidFill>
                <a:srgbClr val="009DDB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cxnSp>
        <p:nvCxnSpPr>
          <p:cNvPr id="129" name="Google Shape;129;g2f2b6e0f1ad_0_7"/>
          <p:cNvCxnSpPr/>
          <p:nvPr/>
        </p:nvCxnSpPr>
        <p:spPr>
          <a:xfrm>
            <a:off x="421250" y="710725"/>
            <a:ext cx="8395800" cy="0"/>
          </a:xfrm>
          <a:prstGeom prst="straightConnector1">
            <a:avLst/>
          </a:prstGeom>
          <a:noFill/>
          <a:ln cap="flat" cmpd="sng" w="28575">
            <a:solidFill>
              <a:srgbClr val="009DDB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30" name="Google Shape;130;g2f2b6e0f1ad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700" y="1095407"/>
            <a:ext cx="8334348" cy="3559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g2ef0ee6debf_0_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1800" y="1967650"/>
            <a:ext cx="3332200" cy="225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2ef0ee6debf_0_32"/>
          <p:cNvSpPr txBox="1"/>
          <p:nvPr>
            <p:ph type="title"/>
          </p:nvPr>
        </p:nvSpPr>
        <p:spPr>
          <a:xfrm>
            <a:off x="308175" y="154675"/>
            <a:ext cx="8508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">
                <a:solidFill>
                  <a:srgbClr val="009DD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Энергияны қалай үнемдеуге болады? Кеңестер</a:t>
            </a:r>
            <a:endParaRPr>
              <a:solidFill>
                <a:srgbClr val="009DDB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37" name="Google Shape;137;g2ef0ee6debf_0_32"/>
          <p:cNvSpPr txBox="1"/>
          <p:nvPr>
            <p:ph idx="1" type="body"/>
          </p:nvPr>
        </p:nvSpPr>
        <p:spPr>
          <a:xfrm>
            <a:off x="192650" y="1303675"/>
            <a:ext cx="5756700" cy="41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DDB"/>
              </a:buClr>
              <a:buSzPts val="1300"/>
              <a:buFont typeface="Montserrat Medium"/>
              <a:buChar char="●"/>
            </a:pPr>
            <a:r>
              <a:rPr lang="ru" sz="1300">
                <a:solidFill>
                  <a:srgbClr val="000000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Энергияны үнемдейтін жарықтандыру құрылғыларын пайдаланыңыз</a:t>
            </a:r>
            <a:endParaRPr sz="1300">
              <a:solidFill>
                <a:srgbClr val="000000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DDB"/>
              </a:buClr>
              <a:buSzPts val="1300"/>
              <a:buFont typeface="Montserrat Medium"/>
              <a:buChar char="●"/>
            </a:pPr>
            <a:r>
              <a:rPr lang="ru" sz="1300">
                <a:solidFill>
                  <a:srgbClr val="000000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Бөлмеден шыққан кезде шамдарды өшіріңіз</a:t>
            </a:r>
            <a:endParaRPr sz="1300">
              <a:solidFill>
                <a:srgbClr val="000000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DDB"/>
              </a:buClr>
              <a:buSzPts val="1300"/>
              <a:buFont typeface="Montserrat Medium"/>
              <a:buChar char="●"/>
            </a:pPr>
            <a:r>
              <a:rPr lang="ru" sz="1300">
                <a:solidFill>
                  <a:srgbClr val="000000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Электр шәйнекті қақтан тазалаңыз</a:t>
            </a:r>
            <a:endParaRPr sz="1300">
              <a:solidFill>
                <a:srgbClr val="000000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DDB"/>
              </a:buClr>
              <a:buSzPts val="1300"/>
              <a:buFont typeface="Montserrat Medium"/>
              <a:buChar char="●"/>
            </a:pPr>
            <a:r>
              <a:rPr lang="ru" sz="1300">
                <a:solidFill>
                  <a:srgbClr val="000000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Тоңазытқышты жылу көзінің жанына қоймаңыз</a:t>
            </a:r>
            <a:endParaRPr sz="1300">
              <a:solidFill>
                <a:srgbClr val="000000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DDB"/>
              </a:buClr>
              <a:buSzPts val="1300"/>
              <a:buFont typeface="Montserrat Medium"/>
              <a:buChar char="●"/>
            </a:pPr>
            <a:r>
              <a:rPr lang="ru" sz="1300">
                <a:solidFill>
                  <a:srgbClr val="000000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Шамдардағы (лампадағы) шаңды сүртіңіз</a:t>
            </a:r>
            <a:endParaRPr sz="1300">
              <a:solidFill>
                <a:srgbClr val="000000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DDB"/>
              </a:buClr>
              <a:buSzPts val="1300"/>
              <a:buFont typeface="Montserrat Medium"/>
              <a:buChar char="●"/>
            </a:pPr>
            <a:r>
              <a:rPr lang="ru" sz="1300">
                <a:solidFill>
                  <a:srgbClr val="000000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Екі тарифті электр есептегіштерін пайдаланыңыз</a:t>
            </a:r>
            <a:endParaRPr sz="1300">
              <a:solidFill>
                <a:srgbClr val="000000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DDB"/>
              </a:buClr>
              <a:buSzPts val="1300"/>
              <a:buFont typeface="Montserrat Medium"/>
              <a:buChar char="●"/>
            </a:pPr>
            <a:r>
              <a:rPr lang="ru" sz="1300">
                <a:solidFill>
                  <a:srgbClr val="000000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Терезелерді оқшаулаңыз</a:t>
            </a:r>
            <a:endParaRPr sz="1300">
              <a:solidFill>
                <a:srgbClr val="000000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DDB"/>
              </a:buClr>
              <a:buSzPts val="1300"/>
              <a:buFont typeface="Montserrat Medium"/>
              <a:buChar char="●"/>
            </a:pPr>
            <a:r>
              <a:rPr lang="ru" sz="1300">
                <a:solidFill>
                  <a:srgbClr val="000000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«А» және одан жоғары қуат тұтыну класы бар тұрмыстық техниканы сатып алыңыз</a:t>
            </a:r>
            <a:endParaRPr sz="1300">
              <a:solidFill>
                <a:srgbClr val="000000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DDB"/>
              </a:buClr>
              <a:buSzPts val="1300"/>
              <a:buFont typeface="Montserrat Medium"/>
              <a:buChar char="●"/>
            </a:pPr>
            <a:r>
              <a:rPr lang="ru" sz="1300">
                <a:solidFill>
                  <a:srgbClr val="000000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Ақылды технологиялар мен жаңартылатын энергия көздерін қолданыңыз</a:t>
            </a:r>
            <a:endParaRPr sz="1300">
              <a:solidFill>
                <a:srgbClr val="000000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138" name="Google Shape;138;g2ef0ee6debf_0_32"/>
          <p:cNvCxnSpPr/>
          <p:nvPr/>
        </p:nvCxnSpPr>
        <p:spPr>
          <a:xfrm>
            <a:off x="421250" y="1091725"/>
            <a:ext cx="8395800" cy="0"/>
          </a:xfrm>
          <a:prstGeom prst="straightConnector1">
            <a:avLst/>
          </a:prstGeom>
          <a:noFill/>
          <a:ln cap="flat" cmpd="sng" w="28575">
            <a:solidFill>
              <a:srgbClr val="009DDB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 txBox="1"/>
          <p:nvPr>
            <p:ph type="title"/>
          </p:nvPr>
        </p:nvSpPr>
        <p:spPr>
          <a:xfrm>
            <a:off x="308175" y="154675"/>
            <a:ext cx="2489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">
                <a:solidFill>
                  <a:srgbClr val="009DD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Жоспар</a:t>
            </a:r>
            <a:endParaRPr>
              <a:solidFill>
                <a:srgbClr val="009DDB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70" name="Google Shape;70;p2"/>
          <p:cNvSpPr txBox="1"/>
          <p:nvPr>
            <p:ph idx="1" type="body"/>
          </p:nvPr>
        </p:nvSpPr>
        <p:spPr>
          <a:xfrm>
            <a:off x="210125" y="1188575"/>
            <a:ext cx="9003600" cy="36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●"/>
            </a:pPr>
            <a:r>
              <a:rPr lang="ru">
                <a:latin typeface="Montserrat Medium"/>
                <a:ea typeface="Montserrat Medium"/>
                <a:cs typeface="Montserrat Medium"/>
                <a:sym typeface="Montserrat Medium"/>
              </a:rPr>
              <a:t>Бізге энергия не үшін қажет?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●"/>
            </a:pPr>
            <a:r>
              <a:rPr lang="ru">
                <a:latin typeface="Montserrat Medium"/>
                <a:ea typeface="Montserrat Medium"/>
                <a:cs typeface="Montserrat Medium"/>
                <a:sym typeface="Montserrat Medium"/>
              </a:rPr>
              <a:t>Энергияны қалай аламыз?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●"/>
            </a:pPr>
            <a:r>
              <a:rPr lang="ru">
                <a:latin typeface="Montserrat Medium"/>
                <a:ea typeface="Montserrat Medium"/>
                <a:cs typeface="Montserrat Medium"/>
                <a:sym typeface="Montserrat Medium"/>
              </a:rPr>
              <a:t>Энергия, қандай көздер қандай пропорцияда пайдаланылады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●"/>
            </a:pPr>
            <a:r>
              <a:rPr lang="ru">
                <a:latin typeface="Montserrat Medium"/>
                <a:ea typeface="Montserrat Medium"/>
                <a:cs typeface="Montserrat Medium"/>
                <a:sym typeface="Montserrat Medium"/>
              </a:rPr>
              <a:t>Қай энергия зияндырақ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●"/>
            </a:pPr>
            <a:r>
              <a:rPr lang="ru">
                <a:latin typeface="Montserrat Medium"/>
                <a:ea typeface="Montserrat Medium"/>
                <a:cs typeface="Montserrat Medium"/>
                <a:sym typeface="Montserrat Medium"/>
              </a:rPr>
              <a:t>Атом электр станцияларының құрылысы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●"/>
            </a:pPr>
            <a:r>
              <a:rPr lang="ru">
                <a:latin typeface="Montserrat Medium"/>
                <a:ea typeface="Montserrat Medium"/>
                <a:cs typeface="Montserrat Medium"/>
                <a:sym typeface="Montserrat Medium"/>
              </a:rPr>
              <a:t>Энергияны қалай үнемдеуге болады, кеңестер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71" name="Google Shape;71;p2"/>
          <p:cNvCxnSpPr/>
          <p:nvPr/>
        </p:nvCxnSpPr>
        <p:spPr>
          <a:xfrm>
            <a:off x="421250" y="710725"/>
            <a:ext cx="8395800" cy="0"/>
          </a:xfrm>
          <a:prstGeom prst="straightConnector1">
            <a:avLst/>
          </a:prstGeom>
          <a:noFill/>
          <a:ln cap="flat" cmpd="sng" w="28575">
            <a:solidFill>
              <a:srgbClr val="009DDB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e63830023f_0_13"/>
          <p:cNvSpPr txBox="1"/>
          <p:nvPr>
            <p:ph type="title"/>
          </p:nvPr>
        </p:nvSpPr>
        <p:spPr>
          <a:xfrm>
            <a:off x="308175" y="154675"/>
            <a:ext cx="7413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">
                <a:solidFill>
                  <a:srgbClr val="009DD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Бізге энергия не үшін керек?</a:t>
            </a:r>
            <a:endParaRPr>
              <a:solidFill>
                <a:srgbClr val="009DDB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77" name="Google Shape;77;g2e63830023f_0_13"/>
          <p:cNvSpPr txBox="1"/>
          <p:nvPr>
            <p:ph idx="1" type="body"/>
          </p:nvPr>
        </p:nvSpPr>
        <p:spPr>
          <a:xfrm>
            <a:off x="421250" y="1736950"/>
            <a:ext cx="5248500" cy="3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Montserrat SemiBold"/>
              <a:buChar char="●"/>
            </a:pPr>
            <a:r>
              <a:rPr lang="ru" sz="1700">
                <a:latin typeface="Montserrat SemiBold"/>
                <a:ea typeface="Montserrat SemiBold"/>
                <a:cs typeface="Montserrat SemiBold"/>
                <a:sym typeface="Montserrat SemiBold"/>
              </a:rPr>
              <a:t>Жылу</a:t>
            </a:r>
            <a:endParaRPr sz="17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Montserrat SemiBold"/>
              <a:buChar char="●"/>
            </a:pPr>
            <a:r>
              <a:rPr lang="ru" sz="1700">
                <a:latin typeface="Montserrat SemiBold"/>
                <a:ea typeface="Montserrat SemiBold"/>
                <a:cs typeface="Montserrat SemiBold"/>
                <a:sym typeface="Montserrat SemiBold"/>
              </a:rPr>
              <a:t>Құрылғылар мен гаджеттер </a:t>
            </a:r>
            <a:endParaRPr sz="17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Montserrat SemiBold"/>
              <a:buChar char="●"/>
            </a:pPr>
            <a:r>
              <a:rPr lang="ru" sz="1700">
                <a:latin typeface="Montserrat SemiBold"/>
                <a:ea typeface="Montserrat SemiBold"/>
                <a:cs typeface="Montserrat SemiBold"/>
                <a:sym typeface="Montserrat SemiBold"/>
              </a:rPr>
              <a:t>Өнеркәсіп</a:t>
            </a:r>
            <a:endParaRPr sz="17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Montserrat SemiBold"/>
              <a:buChar char="●"/>
            </a:pPr>
            <a:r>
              <a:rPr lang="ru" sz="1700">
                <a:latin typeface="Montserrat SemiBold"/>
                <a:ea typeface="Montserrat SemiBold"/>
                <a:cs typeface="Montserrat SemiBold"/>
                <a:sym typeface="Montserrat SemiBold"/>
              </a:rPr>
              <a:t>Тамақ дайындау</a:t>
            </a:r>
            <a:endParaRPr sz="17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Montserrat SemiBold"/>
              <a:buChar char="●"/>
            </a:pPr>
            <a:r>
              <a:rPr lang="ru" sz="1700">
                <a:latin typeface="Montserrat SemiBold"/>
                <a:ea typeface="Montserrat SemiBold"/>
                <a:cs typeface="Montserrat SemiBold"/>
                <a:sym typeface="Montserrat SemiBold"/>
              </a:rPr>
              <a:t>Көлік құралдары</a:t>
            </a:r>
            <a:endParaRPr sz="17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8" name="Google Shape;78;g2e63830023f_0_13"/>
          <p:cNvCxnSpPr/>
          <p:nvPr/>
        </p:nvCxnSpPr>
        <p:spPr>
          <a:xfrm>
            <a:off x="421250" y="710725"/>
            <a:ext cx="8395800" cy="0"/>
          </a:xfrm>
          <a:prstGeom prst="straightConnector1">
            <a:avLst/>
          </a:prstGeom>
          <a:noFill/>
          <a:ln cap="flat" cmpd="sng" w="28575">
            <a:solidFill>
              <a:srgbClr val="009DDB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9" name="Google Shape;79;g2e63830023f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2550" y="1508350"/>
            <a:ext cx="4236651" cy="249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ef0ee6debf_0_0"/>
          <p:cNvSpPr txBox="1"/>
          <p:nvPr>
            <p:ph type="title"/>
          </p:nvPr>
        </p:nvSpPr>
        <p:spPr>
          <a:xfrm>
            <a:off x="308175" y="383275"/>
            <a:ext cx="7413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">
                <a:solidFill>
                  <a:srgbClr val="009DD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Энергияны қалай аламыз?</a:t>
            </a:r>
            <a:endParaRPr>
              <a:solidFill>
                <a:srgbClr val="009DDB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85" name="Google Shape;85;g2ef0ee6debf_0_0"/>
          <p:cNvSpPr txBox="1"/>
          <p:nvPr>
            <p:ph idx="1" type="body"/>
          </p:nvPr>
        </p:nvSpPr>
        <p:spPr>
          <a:xfrm>
            <a:off x="268850" y="1750675"/>
            <a:ext cx="5248500" cy="41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Montserrat SemiBold"/>
              <a:buAutoNum type="arabicPeriod"/>
            </a:pPr>
            <a:r>
              <a:rPr lang="ru" sz="1700">
                <a:latin typeface="Montserrat SemiBold"/>
                <a:ea typeface="Montserrat SemiBold"/>
                <a:cs typeface="Montserrat SemiBold"/>
                <a:sym typeface="Montserrat SemiBold"/>
              </a:rPr>
              <a:t>Жылулық (көмір, газ)</a:t>
            </a:r>
            <a:endParaRPr sz="17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Montserrat SemiBold"/>
              <a:buAutoNum type="arabicPeriod"/>
            </a:pPr>
            <a:r>
              <a:rPr lang="ru" sz="1700">
                <a:latin typeface="Montserrat SemiBold"/>
                <a:ea typeface="Montserrat SemiBold"/>
                <a:cs typeface="Montserrat SemiBold"/>
                <a:sym typeface="Montserrat SemiBold"/>
              </a:rPr>
              <a:t>Ядролық (атом энергиясы)</a:t>
            </a:r>
            <a:endParaRPr sz="17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Montserrat SemiBold"/>
              <a:buAutoNum type="arabicPeriod"/>
            </a:pPr>
            <a:r>
              <a:rPr lang="ru" sz="1700">
                <a:latin typeface="Montserrat SemiBold"/>
                <a:ea typeface="Montserrat SemiBold"/>
                <a:cs typeface="Montserrat SemiBold"/>
                <a:sym typeface="Montserrat SemiBold"/>
              </a:rPr>
              <a:t>Гидроэнергетика (су)</a:t>
            </a:r>
            <a:endParaRPr sz="17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Montserrat SemiBold"/>
              <a:buAutoNum type="arabicPeriod"/>
            </a:pPr>
            <a:r>
              <a:rPr lang="ru" sz="1700">
                <a:latin typeface="Montserrat SemiBold"/>
                <a:ea typeface="Montserrat SemiBold"/>
                <a:cs typeface="Montserrat SemiBold"/>
                <a:sym typeface="Montserrat SemiBold"/>
              </a:rPr>
              <a:t>Альтернативті (күн, жел, су, геотермалдық энергия, биоэнергия, толқындық энергия)</a:t>
            </a:r>
            <a:endParaRPr sz="17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5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86" name="Google Shape;86;g2ef0ee6debf_0_0"/>
          <p:cNvCxnSpPr/>
          <p:nvPr/>
        </p:nvCxnSpPr>
        <p:spPr>
          <a:xfrm>
            <a:off x="421250" y="1091725"/>
            <a:ext cx="8395800" cy="0"/>
          </a:xfrm>
          <a:prstGeom prst="straightConnector1">
            <a:avLst/>
          </a:prstGeom>
          <a:noFill/>
          <a:ln cap="flat" cmpd="sng" w="28575">
            <a:solidFill>
              <a:srgbClr val="009DDB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7" name="Google Shape;87;g2ef0ee6debf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48000" y="1732225"/>
            <a:ext cx="3569075" cy="275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f2c3e4b940_0_4"/>
          <p:cNvSpPr txBox="1"/>
          <p:nvPr>
            <p:ph type="title"/>
          </p:nvPr>
        </p:nvSpPr>
        <p:spPr>
          <a:xfrm>
            <a:off x="308175" y="383275"/>
            <a:ext cx="7413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">
                <a:solidFill>
                  <a:srgbClr val="009DD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Энергияны қалай аламыз?</a:t>
            </a:r>
            <a:endParaRPr>
              <a:solidFill>
                <a:srgbClr val="009DDB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cxnSp>
        <p:nvCxnSpPr>
          <p:cNvPr id="93" name="Google Shape;93;g2f2c3e4b940_0_4"/>
          <p:cNvCxnSpPr/>
          <p:nvPr/>
        </p:nvCxnSpPr>
        <p:spPr>
          <a:xfrm>
            <a:off x="421250" y="1091725"/>
            <a:ext cx="8395800" cy="0"/>
          </a:xfrm>
          <a:prstGeom prst="straightConnector1">
            <a:avLst/>
          </a:prstGeom>
          <a:noFill/>
          <a:ln cap="flat" cmpd="sng" w="28575">
            <a:solidFill>
              <a:srgbClr val="009DDB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94" name="Google Shape;94;g2f2c3e4b940_0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4350" y="1149925"/>
            <a:ext cx="6343774" cy="399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g2ef0ee6debf_0_7"/>
          <p:cNvPicPr preferRelativeResize="0"/>
          <p:nvPr/>
        </p:nvPicPr>
        <p:blipFill rotWithShape="1">
          <a:blip r:embed="rId3">
            <a:alphaModFix/>
          </a:blip>
          <a:srcRect l="37"/>
          <a:stretch/>
        </p:blipFill>
        <p:spPr>
          <a:xfrm>
            <a:off x="1188875" y="1091725"/>
            <a:ext cx="6483299" cy="405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2ef0ee6debf_0_7"/>
          <p:cNvSpPr txBox="1"/>
          <p:nvPr>
            <p:ph type="title"/>
          </p:nvPr>
        </p:nvSpPr>
        <p:spPr>
          <a:xfrm>
            <a:off x="308175" y="154675"/>
            <a:ext cx="8508900" cy="572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normAutofit fontScale="90000"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">
                <a:solidFill>
                  <a:srgbClr val="009DD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Энергия, қандай көздер қандай пропорцияда пайдаланылады</a:t>
            </a:r>
            <a:endParaRPr>
              <a:solidFill>
                <a:srgbClr val="009DDB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cxnSp>
        <p:nvCxnSpPr>
          <p:cNvPr id="101" name="Google Shape;101;g2ef0ee6debf_0_7"/>
          <p:cNvCxnSpPr/>
          <p:nvPr/>
        </p:nvCxnSpPr>
        <p:spPr>
          <a:xfrm>
            <a:off x="421250" y="1091725"/>
            <a:ext cx="8395800" cy="0"/>
          </a:xfrm>
          <a:prstGeom prst="straightConnector1">
            <a:avLst/>
          </a:prstGeom>
          <a:noFill/>
          <a:ln cap="flat" cmpd="sng" w="28575">
            <a:solidFill>
              <a:srgbClr val="009DDB"/>
            </a:solidFill>
            <a:prstDash val="solid"/>
            <a:round/>
            <a:headEnd len="sm" type="none" w="sm"/>
            <a:tailEnd len="sm" type="none" w="sm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ef0ee6debf_0_16"/>
          <p:cNvSpPr txBox="1"/>
          <p:nvPr>
            <p:ph type="title"/>
          </p:nvPr>
        </p:nvSpPr>
        <p:spPr>
          <a:xfrm>
            <a:off x="308175" y="383275"/>
            <a:ext cx="8508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">
                <a:solidFill>
                  <a:srgbClr val="009DD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Қай энергия зияндырақ</a:t>
            </a:r>
            <a:endParaRPr>
              <a:solidFill>
                <a:srgbClr val="009DDB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cxnSp>
        <p:nvCxnSpPr>
          <p:cNvPr id="107" name="Google Shape;107;g2ef0ee6debf_0_16"/>
          <p:cNvCxnSpPr/>
          <p:nvPr/>
        </p:nvCxnSpPr>
        <p:spPr>
          <a:xfrm>
            <a:off x="421250" y="1015525"/>
            <a:ext cx="8395800" cy="0"/>
          </a:xfrm>
          <a:prstGeom prst="straightConnector1">
            <a:avLst/>
          </a:prstGeom>
          <a:noFill/>
          <a:ln cap="flat" cmpd="sng" w="28575">
            <a:solidFill>
              <a:srgbClr val="009DDB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08" name="Google Shape;108;g2ef0ee6debf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500" y="1075075"/>
            <a:ext cx="7548137" cy="406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ef0ee6debf_0_23"/>
          <p:cNvSpPr txBox="1"/>
          <p:nvPr>
            <p:ph type="title"/>
          </p:nvPr>
        </p:nvSpPr>
        <p:spPr>
          <a:xfrm>
            <a:off x="308175" y="154675"/>
            <a:ext cx="8508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">
                <a:solidFill>
                  <a:srgbClr val="009DD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Атом электр станциясының құрылысы</a:t>
            </a:r>
            <a:endParaRPr>
              <a:solidFill>
                <a:srgbClr val="009DDB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cxnSp>
        <p:nvCxnSpPr>
          <p:cNvPr id="114" name="Google Shape;114;g2ef0ee6debf_0_23"/>
          <p:cNvCxnSpPr/>
          <p:nvPr/>
        </p:nvCxnSpPr>
        <p:spPr>
          <a:xfrm>
            <a:off x="421250" y="710725"/>
            <a:ext cx="8395800" cy="0"/>
          </a:xfrm>
          <a:prstGeom prst="straightConnector1">
            <a:avLst/>
          </a:prstGeom>
          <a:noFill/>
          <a:ln cap="flat" cmpd="sng" w="28575">
            <a:solidFill>
              <a:srgbClr val="009DDB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5" name="Google Shape;115;g2ef0ee6debf_0_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250" y="804542"/>
            <a:ext cx="8395800" cy="4338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f2c3e4b940_0_14"/>
          <p:cNvSpPr txBox="1"/>
          <p:nvPr>
            <p:ph type="title"/>
          </p:nvPr>
        </p:nvSpPr>
        <p:spPr>
          <a:xfrm>
            <a:off x="308175" y="154675"/>
            <a:ext cx="8508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">
                <a:solidFill>
                  <a:srgbClr val="009DD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Атом электр станциясының құрылысы</a:t>
            </a:r>
            <a:endParaRPr>
              <a:solidFill>
                <a:srgbClr val="009DDB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21" name="Google Shape;121;g2f2c3e4b940_0_14"/>
          <p:cNvSpPr txBox="1"/>
          <p:nvPr>
            <p:ph idx="1" type="body"/>
          </p:nvPr>
        </p:nvSpPr>
        <p:spPr>
          <a:xfrm>
            <a:off x="345050" y="807575"/>
            <a:ext cx="8508900" cy="41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2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Көптеген ядролық реакторлар құрамында U-235 бар отынды пайдаланады, бірақ табиғи уранда әдетте тек 0,72% U-235 бар және көптеген реакторлар жұмыс істеу үшін осы изотоптың жоғары деңгейін қажет етеді.</a:t>
            </a:r>
            <a:endParaRPr sz="1200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2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Сондықтан U-235 концентрациясы жасанды түрде жоғарылайды - бұл процесс байыту деп аталады.</a:t>
            </a:r>
            <a:endParaRPr sz="1200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cxnSp>
        <p:nvCxnSpPr>
          <p:cNvPr id="122" name="Google Shape;122;g2f2c3e4b940_0_14"/>
          <p:cNvCxnSpPr/>
          <p:nvPr/>
        </p:nvCxnSpPr>
        <p:spPr>
          <a:xfrm>
            <a:off x="421250" y="710725"/>
            <a:ext cx="8395800" cy="0"/>
          </a:xfrm>
          <a:prstGeom prst="straightConnector1">
            <a:avLst/>
          </a:prstGeom>
          <a:noFill/>
          <a:ln cap="flat" cmpd="sng" w="28575">
            <a:solidFill>
              <a:srgbClr val="009DDB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3" name="Google Shape;123;g2f2c3e4b940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1050" y="1642600"/>
            <a:ext cx="6274125" cy="352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1904274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