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SemiBold"/>
      <p:regular r:id="rId15"/>
      <p:bold r:id="rId16"/>
      <p:italic r:id="rId17"/>
      <p:boldItalic r:id="rId18"/>
    </p:embeddedFont>
    <p:embeddedFont>
      <p:font typeface="Proxima Nova"/>
      <p:regular r:id="rId19"/>
      <p:bold r:id="rId20"/>
      <p:italic r:id="rId21"/>
      <p:boldItalic r:id="rId22"/>
    </p:embeddedFont>
    <p:embeddedFont>
      <p:font typeface="Roboto"/>
      <p:regular r:id="rId23"/>
      <p:bold r:id="rId24"/>
      <p:italic r:id="rId25"/>
      <p:boldItalic r:id="rId26"/>
    </p:embeddedFont>
    <p:embeddedFont>
      <p:font typeface="Montserrat Black"/>
      <p:bold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
      <p:font typeface="Alfa Slab On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1">
          <p15:clr>
            <a:srgbClr val="747775"/>
          </p15:clr>
        </p15:guide>
        <p15:guide id="2" pos="3231">
          <p15:clr>
            <a:srgbClr val="747775"/>
          </p15:clr>
        </p15:guide>
        <p15:guide id="3" orient="horz" pos="363">
          <p15:clr>
            <a:srgbClr val="747775"/>
          </p15:clr>
        </p15:guide>
        <p15:guide id="4" orient="horz" pos="3157">
          <p15:clr>
            <a:srgbClr val="747775"/>
          </p15:clr>
        </p15:guide>
        <p15:guide id="5" pos="2289">
          <p15:clr>
            <a:srgbClr val="747775"/>
          </p15:clr>
        </p15:guide>
        <p15:guide id="6" pos="211">
          <p15:clr>
            <a:srgbClr val="747775"/>
          </p15:clr>
        </p15:guide>
      </p15:sldGuideLst>
    </p:ext>
    <p:ext uri="GoogleSlidesCustomDataVersion2">
      <go:slidesCustomData xmlns:go="http://customooxmlschemas.google.com/" r:id="rId38" roundtripDataSignature="AMtx7mjl99TVggEcrvatXuY/dfRRohd/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1" orient="horz"/>
        <p:guide pos="3231"/>
        <p:guide pos="363" orient="horz"/>
        <p:guide pos="3157" orient="horz"/>
        <p:guide pos="2289"/>
        <p:guide pos="21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lack-boldItalic.fntdata"/><Relationship Id="rId27"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MontserratMedium-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MontserratMedium-italic.fntdata"/><Relationship Id="rId12" Type="http://schemas.openxmlformats.org/officeDocument/2006/relationships/slide" Target="slides/slide7.xml"/><Relationship Id="rId34" Type="http://schemas.openxmlformats.org/officeDocument/2006/relationships/font" Target="fonts/MontserratMedium-bold.fntdata"/><Relationship Id="rId15" Type="http://schemas.openxmlformats.org/officeDocument/2006/relationships/font" Target="fonts/MontserratSemiBold-regular.fntdata"/><Relationship Id="rId37" Type="http://schemas.openxmlformats.org/officeDocument/2006/relationships/font" Target="fonts/AlfaSlabOne-regular.fntdata"/><Relationship Id="rId14" Type="http://schemas.openxmlformats.org/officeDocument/2006/relationships/slide" Target="slides/slide9.xml"/><Relationship Id="rId36" Type="http://schemas.openxmlformats.org/officeDocument/2006/relationships/font" Target="fonts/MontserratMedium-boldItalic.fntdata"/><Relationship Id="rId17" Type="http://schemas.openxmlformats.org/officeDocument/2006/relationships/font" Target="fonts/MontserratSemiBold-italic.fntdata"/><Relationship Id="rId16" Type="http://schemas.openxmlformats.org/officeDocument/2006/relationships/font" Target="fonts/MontserratSemiBold-bold.fntdata"/><Relationship Id="rId38" Type="http://customschemas.google.com/relationships/presentationmetadata" Target="metadata"/><Relationship Id="rId19" Type="http://schemas.openxmlformats.org/officeDocument/2006/relationships/font" Target="fonts/ProximaNova-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azhydromet.kz/ru/ecology/monitoring-sostoyaniya-okruzhayuschey-sred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azhydromet.kz/uploads/files_calendar/3223/file/64128715125d5rk-fevral-2023-russ.pdf" TargetMode="External"/><Relationship Id="rId3" Type="http://schemas.openxmlformats.org/officeDocument/2006/relationships/hyperlink" Target="https://airkaz.org/almaty.php" TargetMode="External"/><Relationship Id="rId4" Type="http://schemas.openxmlformats.org/officeDocument/2006/relationships/hyperlink" Target="https://play.google.com/store/apps/details?id=kz.khm.airkz&amp;hl=ru" TargetMode="External"/><Relationship Id="rId5" Type="http://schemas.openxmlformats.org/officeDocument/2006/relationships/hyperlink" Target="http://ecodata.kz:3838/app_dem_visual/" TargetMode="External"/><Relationship Id="rId6" Type="http://schemas.openxmlformats.org/officeDocument/2006/relationships/hyperlink" Target="https://www.iqair.com/ru/kazakhstan/almaty-qalasy/almaty" TargetMode="External"/><Relationship Id="rId7" Type="http://schemas.openxmlformats.org/officeDocument/2006/relationships/hyperlink" Target="https://maps.sensor.community/#3/40.00/15.0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news-room/spotlight/how-air-pollution-is-destroying-our-health"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791247/"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6383002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e63830023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 sz="1350">
                <a:solidFill>
                  <a:srgbClr val="191C1D"/>
                </a:solidFill>
                <a:highlight>
                  <a:srgbClr val="FFFFFF"/>
                </a:highlight>
              </a:rPr>
              <a:t>Самый большой вклад в загрязнение атмосферного воздуха вносят предприятия теплоэнергетического и нефтегазового сектора, горнодобывающей и горноперерабатывающей отрасли, черной и цветной металлургии</a:t>
            </a:r>
            <a:endParaRPr sz="1350">
              <a:solidFill>
                <a:srgbClr val="191C1D"/>
              </a:solidFill>
              <a:highlight>
                <a:srgbClr val="FFFFFF"/>
              </a:highlight>
            </a:endParaRPr>
          </a:p>
          <a:p>
            <a:pPr indent="0" lvl="0" marL="0" rtl="0" algn="l">
              <a:lnSpc>
                <a:spcPct val="100000"/>
              </a:lnSpc>
              <a:spcBef>
                <a:spcPts val="0"/>
              </a:spcBef>
              <a:spcAft>
                <a:spcPts val="0"/>
              </a:spcAft>
              <a:buSzPts val="1100"/>
              <a:buNone/>
            </a:pPr>
            <a:r>
              <a:rPr lang="ru" sz="1350">
                <a:solidFill>
                  <a:srgbClr val="191C1D"/>
                </a:solidFill>
                <a:highlight>
                  <a:srgbClr val="FFFFFF"/>
                </a:highlight>
              </a:rPr>
              <a:t>Картинка: https://inbusiness.kz/ru/news/top-3-zagryaznitelej-vozduha-v-kazahstane</a:t>
            </a:r>
            <a:endParaRPr sz="1350">
              <a:solidFill>
                <a:srgbClr val="191C1D"/>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f146714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ef1467141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bf0ea941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2ebf0ea9419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ru">
                <a:solidFill>
                  <a:schemeClr val="dk1"/>
                </a:solidFill>
                <a:highlight>
                  <a:srgbClr val="FFFFFF"/>
                </a:highlight>
                <a:latin typeface="Montserrat"/>
                <a:ea typeface="Montserrat"/>
                <a:cs typeface="Montserrat"/>
                <a:sym typeface="Montserrat"/>
              </a:rPr>
              <a:t>Мониторинг состояния атмосферного воздуха</a:t>
            </a:r>
            <a:endParaRPr b="1">
              <a:solidFill>
                <a:schemeClr val="dk1"/>
              </a:solidFill>
              <a:highlight>
                <a:srgbClr val="FFFFFF"/>
              </a:highlight>
              <a:latin typeface="Montserrat"/>
              <a:ea typeface="Montserrat"/>
              <a:cs typeface="Montserrat"/>
              <a:sym typeface="Montserrat"/>
            </a:endParaRPr>
          </a:p>
          <a:p>
            <a:pPr indent="0" lvl="0" marL="0" rtl="0" algn="l">
              <a:lnSpc>
                <a:spcPct val="120000"/>
              </a:lnSpc>
              <a:spcBef>
                <a:spcPts val="400"/>
              </a:spcBef>
              <a:spcAft>
                <a:spcPts val="0"/>
              </a:spcAft>
              <a:buClr>
                <a:schemeClr val="dk1"/>
              </a:buClr>
              <a:buSzPts val="1100"/>
              <a:buFont typeface="Arial"/>
              <a:buNone/>
            </a:pPr>
            <a:r>
              <a:rPr lang="ru">
                <a:solidFill>
                  <a:schemeClr val="dk1"/>
                </a:solidFill>
                <a:highlight>
                  <a:srgbClr val="FFFFFF"/>
                </a:highlight>
                <a:latin typeface="Montserrat"/>
                <a:ea typeface="Montserrat"/>
                <a:cs typeface="Montserrat"/>
                <a:sym typeface="Montserrat"/>
              </a:rPr>
              <a:t> </a:t>
            </a:r>
            <a:endParaRPr>
              <a:solidFill>
                <a:schemeClr val="dk1"/>
              </a:solidFill>
              <a:highlight>
                <a:srgbClr val="FFFFFF"/>
              </a:highlight>
              <a:latin typeface="Montserrat"/>
              <a:ea typeface="Montserrat"/>
              <a:cs typeface="Montserrat"/>
              <a:sym typeface="Montserrat"/>
            </a:endParaRPr>
          </a:p>
          <a:p>
            <a:pPr indent="0" lvl="0" marL="0" rtl="0" algn="l">
              <a:lnSpc>
                <a:spcPct val="120000"/>
              </a:lnSpc>
              <a:spcBef>
                <a:spcPts val="400"/>
              </a:spcBef>
              <a:spcAft>
                <a:spcPts val="0"/>
              </a:spcAft>
              <a:buClr>
                <a:schemeClr val="dk1"/>
              </a:buClr>
              <a:buSzPts val="1100"/>
              <a:buFont typeface="Arial"/>
              <a:buNone/>
            </a:pPr>
            <a:r>
              <a:rPr lang="ru">
                <a:solidFill>
                  <a:schemeClr val="dk1"/>
                </a:solidFill>
                <a:highlight>
                  <a:srgbClr val="FFFFFF"/>
                </a:highlight>
                <a:latin typeface="Montserrat"/>
                <a:ea typeface="Montserrat"/>
                <a:cs typeface="Montserrat"/>
                <a:sym typeface="Montserrat"/>
              </a:rPr>
              <a:t>Наблюдения за состоянием атмосферного воздуха проводятся в 69 населенных пунктах на 170 постах наблюдений и с помощью передвижных лабораторий.</a:t>
            </a:r>
            <a:endParaRPr>
              <a:solidFill>
                <a:schemeClr val="dk1"/>
              </a:solidFill>
              <a:highlight>
                <a:srgbClr val="FFFFFF"/>
              </a:highlight>
              <a:latin typeface="Montserrat"/>
              <a:ea typeface="Montserrat"/>
              <a:cs typeface="Montserrat"/>
              <a:sym typeface="Montserrat"/>
            </a:endParaRPr>
          </a:p>
          <a:p>
            <a:pPr indent="0" lvl="0" marL="0" rtl="0" algn="l">
              <a:lnSpc>
                <a:spcPct val="120000"/>
              </a:lnSpc>
              <a:spcBef>
                <a:spcPts val="400"/>
              </a:spcBef>
              <a:spcAft>
                <a:spcPts val="0"/>
              </a:spcAft>
              <a:buClr>
                <a:schemeClr val="dk1"/>
              </a:buClr>
              <a:buSzPts val="1100"/>
              <a:buFont typeface="Arial"/>
              <a:buNone/>
            </a:pPr>
            <a:r>
              <a:rPr lang="ru">
                <a:solidFill>
                  <a:schemeClr val="dk1"/>
                </a:solidFill>
                <a:highlight>
                  <a:srgbClr val="FFFFFF"/>
                </a:highlight>
                <a:latin typeface="Montserrat"/>
                <a:ea typeface="Montserrat"/>
                <a:cs typeface="Montserrat"/>
                <a:sym typeface="Montserrat"/>
              </a:rPr>
              <a:t>На 40 постах ручного отбора проб 3-4 раза в сутки (</a:t>
            </a:r>
            <a:r>
              <a:rPr i="1" lang="ru">
                <a:solidFill>
                  <a:schemeClr val="dk1"/>
                </a:solidFill>
                <a:highlight>
                  <a:srgbClr val="FFFFFF"/>
                </a:highlight>
                <a:latin typeface="Montserrat"/>
                <a:ea typeface="Montserrat"/>
                <a:cs typeface="Montserrat"/>
                <a:sym typeface="Montserrat"/>
              </a:rPr>
              <a:t>07, 13, 19, 01 час</a:t>
            </a:r>
            <a:r>
              <a:rPr lang="ru">
                <a:solidFill>
                  <a:schemeClr val="dk1"/>
                </a:solidFill>
                <a:highlight>
                  <a:srgbClr val="FFFFFF"/>
                </a:highlight>
                <a:latin typeface="Montserrat"/>
                <a:ea typeface="Montserrat"/>
                <a:cs typeface="Montserrat"/>
                <a:sym typeface="Montserrat"/>
              </a:rPr>
              <a:t>) в зависимости от программы проводится отбор проб воздуха с дальнейшим направлением в лабораторию для определения концентраций загрязняющих веществ.</a:t>
            </a:r>
            <a:endParaRPr>
              <a:solidFill>
                <a:schemeClr val="dk1"/>
              </a:solidFill>
              <a:highlight>
                <a:srgbClr val="FFFFFF"/>
              </a:highlight>
              <a:latin typeface="Montserrat"/>
              <a:ea typeface="Montserrat"/>
              <a:cs typeface="Montserrat"/>
              <a:sym typeface="Montserrat"/>
            </a:endParaRPr>
          </a:p>
          <a:p>
            <a:pPr indent="0" lvl="0" marL="0" rtl="0" algn="l">
              <a:lnSpc>
                <a:spcPct val="120000"/>
              </a:lnSpc>
              <a:spcBef>
                <a:spcPts val="400"/>
              </a:spcBef>
              <a:spcAft>
                <a:spcPts val="0"/>
              </a:spcAft>
              <a:buClr>
                <a:schemeClr val="dk1"/>
              </a:buClr>
              <a:buSzPts val="1100"/>
              <a:buFont typeface="Arial"/>
              <a:buNone/>
            </a:pPr>
            <a:r>
              <a:rPr lang="ru">
                <a:solidFill>
                  <a:schemeClr val="dk1"/>
                </a:solidFill>
                <a:highlight>
                  <a:srgbClr val="FFFFFF"/>
                </a:highlight>
                <a:latin typeface="Montserrat"/>
                <a:ea typeface="Montserrat"/>
                <a:cs typeface="Montserrat"/>
                <a:sym typeface="Montserrat"/>
              </a:rPr>
              <a:t>На 130 автоматических постах наблюдения проводятся в непрерывном режиме.</a:t>
            </a:r>
            <a:endParaRPr>
              <a:solidFill>
                <a:schemeClr val="dk1"/>
              </a:solidFill>
              <a:highlight>
                <a:srgbClr val="FFFFFF"/>
              </a:highlight>
              <a:latin typeface="Montserrat"/>
              <a:ea typeface="Montserrat"/>
              <a:cs typeface="Montserrat"/>
              <a:sym typeface="Montserrat"/>
            </a:endParaRPr>
          </a:p>
          <a:p>
            <a:pPr indent="0" lvl="0" marL="0" rtl="0" algn="l">
              <a:lnSpc>
                <a:spcPct val="120000"/>
              </a:lnSpc>
              <a:spcBef>
                <a:spcPts val="400"/>
              </a:spcBef>
              <a:spcAft>
                <a:spcPts val="0"/>
              </a:spcAft>
              <a:buClr>
                <a:schemeClr val="dk1"/>
              </a:buClr>
              <a:buSzPts val="1100"/>
              <a:buFont typeface="Arial"/>
              <a:buNone/>
            </a:pPr>
            <a:r>
              <a:rPr lang="ru">
                <a:solidFill>
                  <a:schemeClr val="dk1"/>
                </a:solidFill>
                <a:highlight>
                  <a:srgbClr val="FFFFFF"/>
                </a:highlight>
                <a:latin typeface="Montserrat"/>
                <a:ea typeface="Montserrat"/>
                <a:cs typeface="Montserrat"/>
                <a:sym typeface="Montserrat"/>
              </a:rPr>
              <a:t>На постах и с помощью передвижных лабораторий определяются следующие показатели: взвешенные частицы (пыль), взвешенные частицы РМ-2,5, взвешенные частицы РМ-10, диоксид серы, оксид углерода, диоксид азота, оксид азота, озон (приземный), сероводород, фенол, фтористый водород, хлор, гидрохлорид, углеводороды, аммиак, серная кислота, формальдегид, метан, сумма углеводородов, мышьяк, кадмий, свинец, хром, медь, бензол, бенз(а)пирен, бериллий, марганец, кобальт, цинк, никель, ртуть, мощность эквивалентной дозы гамма-излучения (гамма-фон).</a:t>
            </a:r>
            <a:endParaRPr>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400"/>
              </a:spcBef>
              <a:spcAft>
                <a:spcPts val="0"/>
              </a:spcAft>
              <a:buSzPts val="1100"/>
              <a:buNone/>
            </a:pPr>
            <a:r>
              <a:rPr lang="ru" u="sng">
                <a:solidFill>
                  <a:schemeClr val="hlink"/>
                </a:solidFill>
                <a:hlinkClick r:id="rId2"/>
              </a:rPr>
              <a:t>https://www.kazhydromet.kz/ru/ecology/monitoring-sostoyaniya-okruzhayuschey-sredy</a:t>
            </a:r>
            <a:endParaRPr/>
          </a:p>
          <a:p>
            <a:pPr indent="0" lvl="0" marL="0" rtl="0" algn="l">
              <a:lnSpc>
                <a:spcPct val="100000"/>
              </a:lnSpc>
              <a:spcBef>
                <a:spcPts val="0"/>
              </a:spcBef>
              <a:spcAft>
                <a:spcPts val="0"/>
              </a:spcAft>
              <a:buSzPts val="1100"/>
              <a:buNone/>
            </a:pPr>
            <a:r>
              <a:rPr lang="ru"/>
              <a:t>Результаты мониторинга состояния качества объектов окружающей среды РК в разрезе городов и областей размещены в Информационных бюллетнях о состоянии окружающей среды Республики Казахстан на официальном сайте РГП «Казгидромет» www.kazhydromet.kz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ru"/>
              <a:t>С 2019 года организаторы частных сетей по согласованию с МЭПР РК осуществляют измерения качества атмосферного воздуха Казахстана с помощью частных автоматических станций/датчиков и интегрируют результаты мониторинга в мобильное приложение AirKz и Интерактивную карту РГП «Казгидромет»</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f6f48dff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ef6f48dff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ru" u="sng">
                <a:solidFill>
                  <a:schemeClr val="hlink"/>
                </a:solidFill>
                <a:highlight>
                  <a:srgbClr val="FFFFFF"/>
                </a:highlight>
                <a:latin typeface="Montserrat"/>
                <a:ea typeface="Montserrat"/>
                <a:cs typeface="Montserrat"/>
                <a:sym typeface="Montserrat"/>
                <a:hlinkClick r:id="rId2"/>
              </a:rPr>
              <a:t>https://kazhydromet.kz/uploads/files_calendar/3223/file/64128715125d5rk-fevral-2023-russ.pdf</a:t>
            </a:r>
            <a:r>
              <a:rPr b="1" lang="ru">
                <a:solidFill>
                  <a:schemeClr val="dk1"/>
                </a:solidFill>
                <a:highlight>
                  <a:srgbClr val="FFFFFF"/>
                </a:highlight>
                <a:latin typeface="Montserrat"/>
                <a:ea typeface="Montserrat"/>
                <a:cs typeface="Montserrat"/>
                <a:sym typeface="Montserrat"/>
              </a:rPr>
              <a:t> бюллетень</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rPr b="1" lang="ru">
                <a:solidFill>
                  <a:schemeClr val="dk1"/>
                </a:solidFill>
                <a:highlight>
                  <a:srgbClr val="FFFFFF"/>
                </a:highlight>
                <a:latin typeface="Montserrat"/>
                <a:ea typeface="Montserrat"/>
                <a:cs typeface="Montserrat"/>
                <a:sym typeface="Montserrat"/>
              </a:rPr>
              <a:t>ссылка на приложение Айрказ </a:t>
            </a:r>
            <a:r>
              <a:rPr b="1" lang="ru" u="sng">
                <a:solidFill>
                  <a:schemeClr val="hlink"/>
                </a:solidFill>
                <a:highlight>
                  <a:srgbClr val="FFFFFF"/>
                </a:highlight>
                <a:latin typeface="Montserrat"/>
                <a:ea typeface="Montserrat"/>
                <a:cs typeface="Montserrat"/>
                <a:sym typeface="Montserrat"/>
                <a:hlinkClick r:id="rId3"/>
              </a:rPr>
              <a:t>https://airkaz.org/almaty.php</a:t>
            </a:r>
            <a:r>
              <a:rPr b="1" lang="ru">
                <a:solidFill>
                  <a:schemeClr val="dk1"/>
                </a:solidFill>
                <a:highlight>
                  <a:srgbClr val="FFFFFF"/>
                </a:highlight>
                <a:latin typeface="Montserrat"/>
                <a:ea typeface="Montserrat"/>
                <a:cs typeface="Montserrat"/>
                <a:sym typeface="Montserrat"/>
              </a:rPr>
              <a:t>  </a:t>
            </a:r>
            <a:r>
              <a:rPr b="1" lang="ru" u="sng">
                <a:solidFill>
                  <a:schemeClr val="hlink"/>
                </a:solidFill>
                <a:highlight>
                  <a:srgbClr val="FFFFFF"/>
                </a:highlight>
                <a:latin typeface="Montserrat"/>
                <a:ea typeface="Montserrat"/>
                <a:cs typeface="Montserrat"/>
                <a:sym typeface="Montserrat"/>
                <a:hlinkClick r:id="rId4"/>
              </a:rPr>
              <a:t>https://play.google.com/store/apps/details?id=kz.khm.airkz&amp;hl=ru</a:t>
            </a:r>
            <a:r>
              <a:rPr b="1" lang="ru">
                <a:solidFill>
                  <a:schemeClr val="dk1"/>
                </a:solidFill>
                <a:highlight>
                  <a:srgbClr val="FFFFFF"/>
                </a:highlight>
                <a:latin typeface="Montserrat"/>
                <a:ea typeface="Montserrat"/>
                <a:cs typeface="Montserrat"/>
                <a:sym typeface="Montserrat"/>
              </a:rPr>
              <a:t> и карту казгидромет </a:t>
            </a:r>
            <a:r>
              <a:rPr b="1" lang="ru" u="sng">
                <a:solidFill>
                  <a:schemeClr val="hlink"/>
                </a:solidFill>
                <a:highlight>
                  <a:srgbClr val="FFFFFF"/>
                </a:highlight>
                <a:latin typeface="Montserrat"/>
                <a:ea typeface="Montserrat"/>
                <a:cs typeface="Montserrat"/>
                <a:sym typeface="Montserrat"/>
                <a:hlinkClick r:id="rId5"/>
              </a:rPr>
              <a:t>http://ecodata.kz:3838/app_dem_visual/</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rPr b="1" lang="ru">
                <a:solidFill>
                  <a:schemeClr val="dk1"/>
                </a:solidFill>
                <a:highlight>
                  <a:srgbClr val="FFFFFF"/>
                </a:highlight>
                <a:latin typeface="Montserrat"/>
                <a:ea typeface="Montserrat"/>
                <a:cs typeface="Montserrat"/>
                <a:sym typeface="Montserrat"/>
              </a:rPr>
              <a:t>IQAir </a:t>
            </a:r>
            <a:r>
              <a:rPr b="1" lang="ru" u="sng">
                <a:solidFill>
                  <a:schemeClr val="hlink"/>
                </a:solidFill>
                <a:highlight>
                  <a:srgbClr val="FFFFFF"/>
                </a:highlight>
                <a:latin typeface="Montserrat"/>
                <a:ea typeface="Montserrat"/>
                <a:cs typeface="Montserrat"/>
                <a:sym typeface="Montserrat"/>
                <a:hlinkClick r:id="rId6"/>
              </a:rPr>
              <a:t>https://www.iqair.com/ru/kazakhstan/almaty-qalasy/almaty</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rPr lang="ru" sz="2700">
                <a:solidFill>
                  <a:srgbClr val="374151"/>
                </a:solidFill>
                <a:latin typeface="Roboto"/>
                <a:ea typeface="Roboto"/>
                <a:cs typeface="Roboto"/>
                <a:sym typeface="Roboto"/>
              </a:rPr>
              <a:t>Sensor.Community это всемирная сеть сенсоров информация с которых доступна в виде открытых данные об окружающей среде. </a:t>
            </a:r>
            <a:r>
              <a:rPr b="1" lang="ru" u="sng">
                <a:solidFill>
                  <a:schemeClr val="hlink"/>
                </a:solidFill>
                <a:highlight>
                  <a:srgbClr val="FFFFFF"/>
                </a:highlight>
                <a:latin typeface="Montserrat"/>
                <a:ea typeface="Montserrat"/>
                <a:cs typeface="Montserrat"/>
                <a:sym typeface="Montserrat"/>
                <a:hlinkClick r:id="rId7"/>
              </a:rPr>
              <a:t>https://maps.sensor.community/#3/40.00/15.00</a:t>
            </a:r>
            <a:r>
              <a:rPr b="1" lang="ru">
                <a:solidFill>
                  <a:schemeClr val="dk1"/>
                </a:solidFill>
                <a:highlight>
                  <a:srgbClr val="FFFFFF"/>
                </a:highlight>
                <a:latin typeface="Montserrat"/>
                <a:ea typeface="Montserrat"/>
                <a:cs typeface="Montserrat"/>
                <a:sym typeface="Montserrat"/>
              </a:rPr>
              <a:t> </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rPr b="1" lang="ru">
                <a:solidFill>
                  <a:schemeClr val="dk1"/>
                </a:solidFill>
                <a:highlight>
                  <a:srgbClr val="FFFFFF"/>
                </a:highlight>
                <a:latin typeface="Montserrat"/>
                <a:ea typeface="Montserrat"/>
                <a:cs typeface="Montserrat"/>
                <a:sym typeface="Montserrat"/>
              </a:rPr>
              <a:t>Было зафиксировано 40 случаев высокого загрязнения (ВЗ) атмосферного воздуха, из них: в городе Караганда – 29 случаев (ВЗ) и в г. Алматы – 11 случаев (ВЗ).</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100"/>
              <a:buNone/>
            </a:pPr>
            <a:r>
              <a:rPr b="1" lang="ru">
                <a:solidFill>
                  <a:schemeClr val="dk1"/>
                </a:solidFill>
                <a:highlight>
                  <a:srgbClr val="FFFFFF"/>
                </a:highlight>
                <a:latin typeface="Montserrat"/>
                <a:ea typeface="Montserrat"/>
                <a:cs typeface="Montserrat"/>
                <a:sym typeface="Montserrat"/>
              </a:rPr>
              <a:t>За последние 5 лет 2019-2023 гг. стабильный высокий уровень загрязнения атмосферного воздуха наблюдается в городах Алматы, Караганда, Астана, Жезказган.</a:t>
            </a:r>
            <a:endParaRPr b="1">
              <a:solidFill>
                <a:schemeClr val="dk1"/>
              </a:solidFill>
              <a:highlight>
                <a:srgbClr val="FFFFFF"/>
              </a:highlight>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bf0ea941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ebf0ea9419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
              <a:t>согласно оценкам ВОЗ ⅓ смертей от инсульта, рака легких и болезней сердца в мире связана с загрязнением воздуха.</a:t>
            </a:r>
            <a:endParaRPr/>
          </a:p>
          <a:p>
            <a:pPr indent="0" lvl="0" marL="0" rtl="0" algn="l">
              <a:lnSpc>
                <a:spcPct val="100000"/>
              </a:lnSpc>
              <a:spcBef>
                <a:spcPts val="0"/>
              </a:spcBef>
              <a:spcAft>
                <a:spcPts val="0"/>
              </a:spcAft>
              <a:buSzPts val="1100"/>
              <a:buNone/>
            </a:pPr>
            <a:r>
              <a:rPr lang="ru"/>
              <a:t>Во всем мире до 14% детей возраста от 5 до 18 лет страдают астмой, связанной с загрязнением воздуха.</a:t>
            </a:r>
            <a:endParaRPr/>
          </a:p>
          <a:p>
            <a:pPr indent="0" lvl="0" marL="0" rtl="0" algn="l">
              <a:lnSpc>
                <a:spcPct val="100000"/>
              </a:lnSpc>
              <a:spcBef>
                <a:spcPts val="0"/>
              </a:spcBef>
              <a:spcAft>
                <a:spcPts val="0"/>
              </a:spcAft>
              <a:buSzPts val="1100"/>
              <a:buNone/>
            </a:pPr>
            <a:r>
              <a:rPr lang="ru"/>
              <a:t>Ежегодно из-за респираторных заболеваний умирают 543 000 детей младше 5 лет.</a:t>
            </a:r>
            <a:endParaRPr/>
          </a:p>
          <a:p>
            <a:pPr indent="0" lvl="0" marL="0" rtl="0" algn="l">
              <a:lnSpc>
                <a:spcPct val="100000"/>
              </a:lnSpc>
              <a:spcBef>
                <a:spcPts val="0"/>
              </a:spcBef>
              <a:spcAft>
                <a:spcPts val="0"/>
              </a:spcAft>
              <a:buSzPts val="1100"/>
              <a:buNone/>
            </a:pPr>
            <a:r>
              <a:rPr lang="ru"/>
              <a:t>Загрязненный воздух опасен для беременных жещин и может повлиять на развитие мозга плода.</a:t>
            </a:r>
            <a:endParaRPr/>
          </a:p>
          <a:p>
            <a:pPr indent="0" lvl="0" marL="0" rtl="0" algn="l">
              <a:lnSpc>
                <a:spcPct val="100000"/>
              </a:lnSpc>
              <a:spcBef>
                <a:spcPts val="0"/>
              </a:spcBef>
              <a:spcAft>
                <a:spcPts val="0"/>
              </a:spcAft>
              <a:buSzPts val="1100"/>
              <a:buNone/>
            </a:pPr>
            <a:r>
              <a:rPr lang="ru" u="sng">
                <a:solidFill>
                  <a:schemeClr val="hlink"/>
                </a:solidFill>
                <a:hlinkClick r:id="rId2"/>
              </a:rPr>
              <a:t>https://www.who.int/news-room/spotlight/how-air-pollution-is-destroying-our-health</a:t>
            </a:r>
            <a:r>
              <a:rPr lang="ru"/>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fe016d5e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efe016d5e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ru"/>
              <a:t>Международное эпидемиологическое исследование “CORE” показало, что в Казахстане более высокая распространенность ХОБЛ, астмы по сравнению с Украиной и Азербайджаном.</a:t>
            </a:r>
            <a:endParaRPr/>
          </a:p>
          <a:p>
            <a:pPr indent="0" lvl="0" marL="0" rtl="0" algn="l">
              <a:lnSpc>
                <a:spcPct val="100000"/>
              </a:lnSpc>
              <a:spcBef>
                <a:spcPts val="0"/>
              </a:spcBef>
              <a:spcAft>
                <a:spcPts val="0"/>
              </a:spcAft>
              <a:buSzPts val="1100"/>
              <a:buNone/>
            </a:pPr>
            <a:r>
              <a:rPr lang="ru" u="sng">
                <a:solidFill>
                  <a:schemeClr val="hlink"/>
                </a:solidFill>
                <a:hlinkClick r:id="rId2"/>
              </a:rPr>
              <a:t>https://www.ncbi.nlm.nih.gov/pmc/articles/PMC5791247/</a:t>
            </a:r>
            <a:r>
              <a:rPr lang="ru"/>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10a7316f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f10a7316f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33"/>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 name="Google Shape;46;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33"/>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8" name="Google Shape;48;p33"/>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9" name="Google Shape;49;p3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0" name="Google Shape;5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34"/>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53" name="Google Shape;5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35"/>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6" name="Google Shape;56;p35"/>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 name="Google Shape;13;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2df27d72cdf_0_178"/>
          <p:cNvSpPr txBox="1"/>
          <p:nvPr>
            <p:ph type="title"/>
          </p:nvPr>
        </p:nvSpPr>
        <p:spPr>
          <a:xfrm>
            <a:off x="457200" y="178594"/>
            <a:ext cx="6477000" cy="6513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 name="Google Shape;17;g2df27d72cdf_0_178"/>
          <p:cNvSpPr txBox="1"/>
          <p:nvPr>
            <p:ph idx="1" type="body"/>
          </p:nvPr>
        </p:nvSpPr>
        <p:spPr>
          <a:xfrm>
            <a:off x="457200" y="1078706"/>
            <a:ext cx="8229600" cy="35505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rgbClr val="000000"/>
              </a:buClr>
              <a:buSzPts val="1800"/>
              <a:buChar char="●"/>
              <a:defRPr/>
            </a:lvl1pPr>
            <a:lvl2pPr indent="-342900" lvl="1" marL="914400" algn="l">
              <a:lnSpc>
                <a:spcPct val="115000"/>
              </a:lnSpc>
              <a:spcBef>
                <a:spcPts val="360"/>
              </a:spcBef>
              <a:spcAft>
                <a:spcPts val="0"/>
              </a:spcAft>
              <a:buClr>
                <a:srgbClr val="000000"/>
              </a:buClr>
              <a:buSzPts val="1800"/>
              <a:buChar char="○"/>
              <a:defRPr/>
            </a:lvl2pPr>
            <a:lvl3pPr indent="-342900" lvl="2" marL="1371600" algn="l">
              <a:lnSpc>
                <a:spcPct val="115000"/>
              </a:lnSpc>
              <a:spcBef>
                <a:spcPts val="360"/>
              </a:spcBef>
              <a:spcAft>
                <a:spcPts val="0"/>
              </a:spcAft>
              <a:buClr>
                <a:srgbClr val="000000"/>
              </a:buClr>
              <a:buSzPts val="1800"/>
              <a:buChar char="■"/>
              <a:defRPr/>
            </a:lvl3pPr>
            <a:lvl4pPr indent="-342900" lvl="3" marL="1828800" algn="l">
              <a:lnSpc>
                <a:spcPct val="115000"/>
              </a:lnSpc>
              <a:spcBef>
                <a:spcPts val="360"/>
              </a:spcBef>
              <a:spcAft>
                <a:spcPts val="0"/>
              </a:spcAft>
              <a:buClr>
                <a:srgbClr val="000000"/>
              </a:buClr>
              <a:buSzPts val="1800"/>
              <a:buChar char="●"/>
              <a:defRPr/>
            </a:lvl4pPr>
            <a:lvl5pPr indent="-342900" lvl="4" marL="2286000" algn="l">
              <a:lnSpc>
                <a:spcPct val="115000"/>
              </a:lnSpc>
              <a:spcBef>
                <a:spcPts val="360"/>
              </a:spcBef>
              <a:spcAft>
                <a:spcPts val="0"/>
              </a:spcAft>
              <a:buClr>
                <a:srgbClr val="000000"/>
              </a:buClr>
              <a:buSzPts val="1800"/>
              <a:buChar char="○"/>
              <a:defRPr/>
            </a:lvl5pPr>
            <a:lvl6pPr indent="-342900" lvl="5" marL="2743200" algn="l">
              <a:lnSpc>
                <a:spcPct val="115000"/>
              </a:lnSpc>
              <a:spcBef>
                <a:spcPts val="360"/>
              </a:spcBef>
              <a:spcAft>
                <a:spcPts val="0"/>
              </a:spcAft>
              <a:buClr>
                <a:srgbClr val="000000"/>
              </a:buClr>
              <a:buSzPts val="1800"/>
              <a:buChar char="■"/>
              <a:defRPr/>
            </a:lvl6pPr>
            <a:lvl7pPr indent="-342900" lvl="6" marL="3200400" algn="l">
              <a:lnSpc>
                <a:spcPct val="115000"/>
              </a:lnSpc>
              <a:spcBef>
                <a:spcPts val="360"/>
              </a:spcBef>
              <a:spcAft>
                <a:spcPts val="0"/>
              </a:spcAft>
              <a:buClr>
                <a:srgbClr val="000000"/>
              </a:buClr>
              <a:buSzPts val="1800"/>
              <a:buChar char="●"/>
              <a:defRPr/>
            </a:lvl7pPr>
            <a:lvl8pPr indent="-342900" lvl="7" marL="3657600" algn="l">
              <a:lnSpc>
                <a:spcPct val="115000"/>
              </a:lnSpc>
              <a:spcBef>
                <a:spcPts val="360"/>
              </a:spcBef>
              <a:spcAft>
                <a:spcPts val="0"/>
              </a:spcAft>
              <a:buClr>
                <a:srgbClr val="000000"/>
              </a:buClr>
              <a:buSzPts val="1800"/>
              <a:buChar char="○"/>
              <a:defRPr/>
            </a:lvl8pPr>
            <a:lvl9pPr indent="-342900" lvl="8" marL="4114800" algn="l">
              <a:lnSpc>
                <a:spcPct val="115000"/>
              </a:lnSpc>
              <a:spcBef>
                <a:spcPts val="360"/>
              </a:spcBef>
              <a:spcAft>
                <a:spcPts val="0"/>
              </a:spcAft>
              <a:buClr>
                <a:srgbClr val="000000"/>
              </a:buClr>
              <a:buSzPts val="1800"/>
              <a:buChar char="■"/>
              <a:defRPr/>
            </a:lvl9pPr>
          </a:lstStyle>
          <a:p/>
        </p:txBody>
      </p:sp>
      <p:sp>
        <p:nvSpPr>
          <p:cNvPr id="18" name="Google Shape;18;g2df27d72cdf_0_178"/>
          <p:cNvSpPr txBox="1"/>
          <p:nvPr>
            <p:ph idx="10" type="dt"/>
          </p:nvPr>
        </p:nvSpPr>
        <p:spPr>
          <a:xfrm>
            <a:off x="3048000" y="4733925"/>
            <a:ext cx="1713000" cy="217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g2df27d72cdf_0_178"/>
          <p:cNvSpPr txBox="1"/>
          <p:nvPr>
            <p:ph idx="11" type="ftr"/>
          </p:nvPr>
        </p:nvSpPr>
        <p:spPr>
          <a:xfrm>
            <a:off x="4830763" y="4742260"/>
            <a:ext cx="2311500" cy="217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g2df27d72cdf_0_178"/>
          <p:cNvSpPr txBox="1"/>
          <p:nvPr>
            <p:ph idx="12" type="sldNum"/>
          </p:nvPr>
        </p:nvSpPr>
        <p:spPr>
          <a:xfrm>
            <a:off x="7116763" y="4742260"/>
            <a:ext cx="1616100" cy="217800"/>
          </a:xfrm>
          <a:prstGeom prst="rect">
            <a:avLst/>
          </a:prstGeom>
          <a:noFill/>
          <a:ln>
            <a:noFill/>
          </a:ln>
        </p:spPr>
        <p:txBody>
          <a:bodyPr anchorCtr="0" anchor="t"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cxnSp>
        <p:nvCxnSpPr>
          <p:cNvPr id="22" name="Google Shape;22;p26"/>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23" name="Google Shape;23;p26"/>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4" name="Google Shape;24;p26"/>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5" name="Google Shape;2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sp>
        <p:nvSpPr>
          <p:cNvPr id="27" name="Google Shape;27;p2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8" name="Google Shape;2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3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3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3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3" name="Google Shape;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4.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idx="4294967295" type="ctrTitle"/>
          </p:nvPr>
        </p:nvSpPr>
        <p:spPr>
          <a:xfrm>
            <a:off x="421250" y="1188750"/>
            <a:ext cx="8520600" cy="19578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chemeClr val="accent3"/>
              </a:buClr>
              <a:buSzPts val="5400"/>
              <a:buFont typeface="Alfa Slab One"/>
              <a:buNone/>
            </a:pPr>
            <a:r>
              <a:rPr b="0" i="0" lang="ru" sz="8000" u="none" cap="none" strike="noStrike">
                <a:solidFill>
                  <a:srgbClr val="009DDB"/>
                </a:solidFill>
                <a:latin typeface="Montserrat Black"/>
                <a:ea typeface="Montserrat Black"/>
                <a:cs typeface="Montserrat Black"/>
                <a:sym typeface="Montserrat Black"/>
              </a:rPr>
              <a:t>Ауа</a:t>
            </a:r>
            <a:endParaRPr b="0" i="0" sz="8000" u="none" cap="none" strike="noStrike">
              <a:solidFill>
                <a:srgbClr val="009DDB"/>
              </a:solidFill>
              <a:latin typeface="Montserrat Black"/>
              <a:ea typeface="Montserrat Black"/>
              <a:cs typeface="Montserrat Black"/>
              <a:sym typeface="Montserrat Black"/>
            </a:endParaRPr>
          </a:p>
        </p:txBody>
      </p:sp>
      <p:pic>
        <p:nvPicPr>
          <p:cNvPr id="63" name="Google Shape;63;p1"/>
          <p:cNvPicPr preferRelativeResize="0"/>
          <p:nvPr/>
        </p:nvPicPr>
        <p:blipFill rotWithShape="1">
          <a:blip r:embed="rId3">
            <a:alphaModFix/>
          </a:blip>
          <a:srcRect b="0" l="0" r="0" t="0"/>
          <a:stretch/>
        </p:blipFill>
        <p:spPr>
          <a:xfrm>
            <a:off x="420775" y="75688"/>
            <a:ext cx="4846775" cy="500225"/>
          </a:xfrm>
          <a:prstGeom prst="rect">
            <a:avLst/>
          </a:prstGeom>
          <a:noFill/>
          <a:ln>
            <a:noFill/>
          </a:ln>
        </p:spPr>
      </p:pic>
      <p:cxnSp>
        <p:nvCxnSpPr>
          <p:cNvPr id="64" name="Google Shape;64;p1"/>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308175" y="154675"/>
            <a:ext cx="1812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Жоспар</a:t>
            </a:r>
            <a:endParaRPr>
              <a:solidFill>
                <a:srgbClr val="009DDB"/>
              </a:solidFill>
              <a:latin typeface="Montserrat Black"/>
              <a:ea typeface="Montserrat Black"/>
              <a:cs typeface="Montserrat Black"/>
              <a:sym typeface="Montserrat Black"/>
            </a:endParaRPr>
          </a:p>
        </p:txBody>
      </p:sp>
      <p:sp>
        <p:nvSpPr>
          <p:cNvPr id="70" name="Google Shape;70;p2"/>
          <p:cNvSpPr txBox="1"/>
          <p:nvPr>
            <p:ph idx="1" type="body"/>
          </p:nvPr>
        </p:nvSpPr>
        <p:spPr>
          <a:xfrm>
            <a:off x="210125" y="1036175"/>
            <a:ext cx="9003600" cy="36099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Font typeface="Montserrat SemiBold"/>
              <a:buChar char="●"/>
            </a:pPr>
            <a:r>
              <a:rPr lang="ru">
                <a:latin typeface="Montserrat SemiBold"/>
                <a:ea typeface="Montserrat SemiBold"/>
                <a:cs typeface="Montserrat SemiBold"/>
                <a:sym typeface="Montserrat SemiBold"/>
              </a:rPr>
              <a:t>Ауаның ластану көздері</a:t>
            </a:r>
            <a:endParaRPr>
              <a:latin typeface="Montserrat SemiBold"/>
              <a:ea typeface="Montserrat SemiBold"/>
              <a:cs typeface="Montserrat SemiBold"/>
              <a:sym typeface="Montserrat SemiBold"/>
            </a:endParaRPr>
          </a:p>
          <a:p>
            <a:pPr indent="-342900" lvl="0" marL="457200" rtl="0" algn="l">
              <a:lnSpc>
                <a:spcPct val="150000"/>
              </a:lnSpc>
              <a:spcBef>
                <a:spcPts val="0"/>
              </a:spcBef>
              <a:spcAft>
                <a:spcPts val="0"/>
              </a:spcAft>
              <a:buClr>
                <a:schemeClr val="dk1"/>
              </a:buClr>
              <a:buSzPts val="1800"/>
              <a:buFont typeface="Montserrat SemiBold"/>
              <a:buChar char="●"/>
            </a:pPr>
            <a:r>
              <a:rPr lang="ru">
                <a:latin typeface="Montserrat SemiBold"/>
                <a:ea typeface="Montserrat SemiBold"/>
                <a:cs typeface="Montserrat SemiBold"/>
                <a:sym typeface="Montserrat SemiBold"/>
              </a:rPr>
              <a:t>Ауасы қатты ластанған қалалар</a:t>
            </a:r>
            <a:endParaRPr>
              <a:latin typeface="Montserrat SemiBold"/>
              <a:ea typeface="Montserrat SemiBold"/>
              <a:cs typeface="Montserrat SemiBold"/>
              <a:sym typeface="Montserrat SemiBold"/>
            </a:endParaRPr>
          </a:p>
          <a:p>
            <a:pPr indent="-342900" lvl="0" marL="457200" rtl="0" algn="l">
              <a:lnSpc>
                <a:spcPct val="150000"/>
              </a:lnSpc>
              <a:spcBef>
                <a:spcPts val="0"/>
              </a:spcBef>
              <a:spcAft>
                <a:spcPts val="0"/>
              </a:spcAft>
              <a:buClr>
                <a:schemeClr val="dk1"/>
              </a:buClr>
              <a:buSzPts val="1800"/>
              <a:buFont typeface="Montserrat SemiBold"/>
              <a:buChar char="●"/>
            </a:pPr>
            <a:r>
              <a:rPr lang="ru">
                <a:latin typeface="Montserrat SemiBold"/>
                <a:ea typeface="Montserrat SemiBold"/>
                <a:cs typeface="Montserrat SemiBold"/>
                <a:sym typeface="Montserrat SemiBold"/>
              </a:rPr>
              <a:t>Лас ауаның денсаулыққа зияндары</a:t>
            </a:r>
            <a:endParaRPr>
              <a:latin typeface="Montserrat SemiBold"/>
              <a:ea typeface="Montserrat SemiBold"/>
              <a:cs typeface="Montserrat SemiBold"/>
              <a:sym typeface="Montserrat SemiBold"/>
            </a:endParaRPr>
          </a:p>
          <a:p>
            <a:pPr indent="-342900" lvl="0" marL="457200" rtl="0" algn="l">
              <a:lnSpc>
                <a:spcPct val="150000"/>
              </a:lnSpc>
              <a:spcBef>
                <a:spcPts val="0"/>
              </a:spcBef>
              <a:spcAft>
                <a:spcPts val="0"/>
              </a:spcAft>
              <a:buClr>
                <a:schemeClr val="dk1"/>
              </a:buClr>
              <a:buSzPts val="1800"/>
              <a:buFont typeface="Montserrat SemiBold"/>
              <a:buChar char="●"/>
            </a:pPr>
            <a:r>
              <a:rPr lang="ru">
                <a:latin typeface="Montserrat SemiBold"/>
                <a:ea typeface="Montserrat SemiBold"/>
                <a:cs typeface="Montserrat SemiBold"/>
                <a:sym typeface="Montserrat SemiBold"/>
              </a:rPr>
              <a:t>Мәселені қалай түзетуге болады?</a:t>
            </a:r>
            <a:endParaRPr>
              <a:latin typeface="Montserrat SemiBold"/>
              <a:ea typeface="Montserrat SemiBold"/>
              <a:cs typeface="Montserrat SemiBold"/>
              <a:sym typeface="Montserrat SemiBold"/>
            </a:endParaRPr>
          </a:p>
        </p:txBody>
      </p:sp>
      <p:cxnSp>
        <p:nvCxnSpPr>
          <p:cNvPr id="71" name="Google Shape;71;p2"/>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e63830023f_0_13"/>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Ауаның ластану көздері</a:t>
            </a:r>
            <a:endParaRPr>
              <a:solidFill>
                <a:srgbClr val="009DDB"/>
              </a:solidFill>
              <a:latin typeface="Montserrat Black"/>
              <a:ea typeface="Montserrat Black"/>
              <a:cs typeface="Montserrat Black"/>
              <a:sym typeface="Montserrat Black"/>
            </a:endParaRPr>
          </a:p>
        </p:txBody>
      </p:sp>
      <p:sp>
        <p:nvSpPr>
          <p:cNvPr id="77" name="Google Shape;77;g2e63830023f_0_13"/>
          <p:cNvSpPr txBox="1"/>
          <p:nvPr>
            <p:ph idx="1" type="body"/>
          </p:nvPr>
        </p:nvSpPr>
        <p:spPr>
          <a:xfrm>
            <a:off x="5600200" y="2580725"/>
            <a:ext cx="5248500" cy="14295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Font typeface="Montserrat Medium"/>
              <a:buAutoNum type="arabicPeriod"/>
            </a:pPr>
            <a:r>
              <a:rPr lang="ru" sz="1500">
                <a:latin typeface="Montserrat Medium"/>
                <a:ea typeface="Montserrat Medium"/>
                <a:cs typeface="Montserrat Medium"/>
                <a:sym typeface="Montserrat Medium"/>
              </a:rPr>
              <a:t>Жылу-энергетика саласы</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AutoNum type="arabicPeriod"/>
            </a:pPr>
            <a:r>
              <a:rPr lang="ru" sz="1500">
                <a:latin typeface="Montserrat Medium"/>
                <a:ea typeface="Montserrat Medium"/>
                <a:cs typeface="Montserrat Medium"/>
                <a:sym typeface="Montserrat Medium"/>
              </a:rPr>
              <a:t>Тау-кен өнеркәсібі</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AutoNum type="arabicPeriod"/>
            </a:pPr>
            <a:r>
              <a:rPr lang="ru" sz="1500">
                <a:latin typeface="Montserrat Medium"/>
                <a:ea typeface="Montserrat Medium"/>
                <a:cs typeface="Montserrat Medium"/>
                <a:sym typeface="Montserrat Medium"/>
              </a:rPr>
              <a:t>Мұнай-газ секторы</a:t>
            </a:r>
            <a:endParaRPr sz="1500">
              <a:latin typeface="Montserrat Medium"/>
              <a:ea typeface="Montserrat Medium"/>
              <a:cs typeface="Montserrat Medium"/>
              <a:sym typeface="Montserrat Medium"/>
            </a:endParaRPr>
          </a:p>
        </p:txBody>
      </p:sp>
      <p:cxnSp>
        <p:nvCxnSpPr>
          <p:cNvPr id="78" name="Google Shape;78;g2e63830023f_0_13"/>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pic>
        <p:nvPicPr>
          <p:cNvPr id="79" name="Google Shape;79;g2e63830023f_0_13"/>
          <p:cNvPicPr preferRelativeResize="0"/>
          <p:nvPr/>
        </p:nvPicPr>
        <p:blipFill rotWithShape="1">
          <a:blip r:embed="rId3">
            <a:alphaModFix/>
          </a:blip>
          <a:srcRect b="0" l="0" r="0" t="0"/>
          <a:stretch/>
        </p:blipFill>
        <p:spPr>
          <a:xfrm>
            <a:off x="0" y="1250600"/>
            <a:ext cx="5508825" cy="3892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ef14671414_0_0"/>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Ауаның ластану көздері</a:t>
            </a:r>
            <a:endParaRPr>
              <a:solidFill>
                <a:srgbClr val="009DDB"/>
              </a:solidFill>
              <a:latin typeface="Montserrat Black"/>
              <a:ea typeface="Montserrat Black"/>
              <a:cs typeface="Montserrat Black"/>
              <a:sym typeface="Montserrat Black"/>
            </a:endParaRPr>
          </a:p>
        </p:txBody>
      </p:sp>
      <p:sp>
        <p:nvSpPr>
          <p:cNvPr id="85" name="Google Shape;85;g2ef14671414_0_0"/>
          <p:cNvSpPr txBox="1"/>
          <p:nvPr>
            <p:ph idx="1" type="body"/>
          </p:nvPr>
        </p:nvSpPr>
        <p:spPr>
          <a:xfrm>
            <a:off x="5476675" y="2273225"/>
            <a:ext cx="5248500" cy="41280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SzPts val="1800"/>
              <a:buNone/>
            </a:pPr>
            <a:r>
              <a:rPr b="1" lang="ru" sz="1500">
                <a:latin typeface="Montserrat"/>
                <a:ea typeface="Montserrat"/>
                <a:cs typeface="Montserrat"/>
                <a:sym typeface="Montserrat"/>
              </a:rPr>
              <a:t>Ауаны ластайтын негізгі заттар:</a:t>
            </a:r>
            <a:endParaRPr sz="1500">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AutoNum type="arabicPeriod"/>
            </a:pPr>
            <a:r>
              <a:rPr lang="ru" sz="1400">
                <a:latin typeface="Montserrat Medium"/>
                <a:ea typeface="Montserrat Medium"/>
                <a:cs typeface="Montserrat Medium"/>
                <a:sym typeface="Montserrat Medium"/>
              </a:rPr>
              <a:t>Қалқымалы бөлшектер PM 2.5</a:t>
            </a:r>
            <a:endParaRPr sz="1400">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AutoNum type="arabicPeriod"/>
            </a:pPr>
            <a:r>
              <a:rPr lang="ru" sz="1400">
                <a:latin typeface="Montserrat Medium"/>
                <a:ea typeface="Montserrat Medium"/>
                <a:cs typeface="Montserrat Medium"/>
                <a:sym typeface="Montserrat Medium"/>
              </a:rPr>
              <a:t>Күкірт диоксиді (SO2)</a:t>
            </a:r>
            <a:endParaRPr sz="1400">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AutoNum type="arabicPeriod"/>
            </a:pPr>
            <a:r>
              <a:rPr lang="ru" sz="1400">
                <a:latin typeface="Montserrat Medium"/>
                <a:ea typeface="Montserrat Medium"/>
                <a:cs typeface="Montserrat Medium"/>
                <a:sym typeface="Montserrat Medium"/>
              </a:rPr>
              <a:t>Азот диоксиді (NO2)</a:t>
            </a:r>
            <a:endParaRPr sz="1400">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AutoNum type="arabicPeriod"/>
            </a:pPr>
            <a:r>
              <a:rPr lang="ru" sz="1400">
                <a:latin typeface="Montserrat Medium"/>
                <a:ea typeface="Montserrat Medium"/>
                <a:cs typeface="Montserrat Medium"/>
                <a:sym typeface="Montserrat Medium"/>
              </a:rPr>
              <a:t>Озон (O3)</a:t>
            </a:r>
            <a:endParaRPr sz="1400">
              <a:latin typeface="Montserrat Medium"/>
              <a:ea typeface="Montserrat Medium"/>
              <a:cs typeface="Montserrat Medium"/>
              <a:sym typeface="Montserrat Medium"/>
            </a:endParaRPr>
          </a:p>
        </p:txBody>
      </p:sp>
      <p:cxnSp>
        <p:nvCxnSpPr>
          <p:cNvPr id="86" name="Google Shape;86;g2ef14671414_0_0"/>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pic>
        <p:nvPicPr>
          <p:cNvPr id="87" name="Google Shape;87;g2ef14671414_0_0"/>
          <p:cNvPicPr preferRelativeResize="0"/>
          <p:nvPr/>
        </p:nvPicPr>
        <p:blipFill rotWithShape="1">
          <a:blip r:embed="rId3">
            <a:alphaModFix/>
          </a:blip>
          <a:srcRect b="0" l="0" r="0" t="0"/>
          <a:stretch/>
        </p:blipFill>
        <p:spPr>
          <a:xfrm>
            <a:off x="0" y="1311800"/>
            <a:ext cx="5422125" cy="3831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ebf0ea9419_0_2"/>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Ауасы қатты ластанған қалалар</a:t>
            </a:r>
            <a:endParaRPr>
              <a:solidFill>
                <a:srgbClr val="009DDB"/>
              </a:solidFill>
              <a:latin typeface="Montserrat Black"/>
              <a:ea typeface="Montserrat Black"/>
              <a:cs typeface="Montserrat Black"/>
              <a:sym typeface="Montserrat Black"/>
            </a:endParaRPr>
          </a:p>
        </p:txBody>
      </p:sp>
      <p:sp>
        <p:nvSpPr>
          <p:cNvPr id="93" name="Google Shape;93;g2ebf0ea9419_0_2"/>
          <p:cNvSpPr txBox="1"/>
          <p:nvPr>
            <p:ph idx="1" type="body"/>
          </p:nvPr>
        </p:nvSpPr>
        <p:spPr>
          <a:xfrm>
            <a:off x="5354550" y="2022550"/>
            <a:ext cx="3917400" cy="21954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Жылдық ақпараттық бюллетень ҚРҰ “Қазгидромет”</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Интерактивная карта ҚРҰ “Қазгидромет</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AirKz платформасы</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t/>
            </a:r>
            <a:endParaRPr sz="1500">
              <a:latin typeface="Montserrat Medium"/>
              <a:ea typeface="Montserrat Medium"/>
              <a:cs typeface="Montserrat Medium"/>
              <a:sym typeface="Montserrat Medium"/>
            </a:endParaRPr>
          </a:p>
        </p:txBody>
      </p:sp>
      <p:pic>
        <p:nvPicPr>
          <p:cNvPr id="94" name="Google Shape;94;g2ebf0ea9419_0_2"/>
          <p:cNvPicPr preferRelativeResize="0"/>
          <p:nvPr/>
        </p:nvPicPr>
        <p:blipFill rotWithShape="1">
          <a:blip r:embed="rId3">
            <a:alphaModFix/>
          </a:blip>
          <a:srcRect b="0" l="0" r="0" t="0"/>
          <a:stretch/>
        </p:blipFill>
        <p:spPr>
          <a:xfrm>
            <a:off x="0" y="828900"/>
            <a:ext cx="5393225" cy="4314601"/>
          </a:xfrm>
          <a:prstGeom prst="rect">
            <a:avLst/>
          </a:prstGeom>
          <a:noFill/>
          <a:ln>
            <a:noFill/>
          </a:ln>
        </p:spPr>
      </p:pic>
      <p:cxnSp>
        <p:nvCxnSpPr>
          <p:cNvPr id="95" name="Google Shape;95;g2ebf0ea9419_0_2"/>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ef6f48dff6_0_30"/>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Ауасы қатты ластанған қалалар</a:t>
            </a:r>
            <a:endParaRPr>
              <a:solidFill>
                <a:srgbClr val="009DDB"/>
              </a:solidFill>
              <a:latin typeface="Montserrat Black"/>
              <a:ea typeface="Montserrat Black"/>
              <a:cs typeface="Montserrat Black"/>
              <a:sym typeface="Montserrat Black"/>
            </a:endParaRPr>
          </a:p>
        </p:txBody>
      </p:sp>
      <p:sp>
        <p:nvSpPr>
          <p:cNvPr id="101" name="Google Shape;101;g2ef6f48dff6_0_30"/>
          <p:cNvSpPr txBox="1"/>
          <p:nvPr>
            <p:ph idx="1" type="body"/>
          </p:nvPr>
        </p:nvSpPr>
        <p:spPr>
          <a:xfrm>
            <a:off x="421250" y="883775"/>
            <a:ext cx="8395800" cy="41280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50000"/>
              </a:lnSpc>
              <a:spcBef>
                <a:spcPts val="0"/>
              </a:spcBef>
              <a:spcAft>
                <a:spcPts val="0"/>
              </a:spcAft>
              <a:buSzPts val="1800"/>
              <a:buNone/>
            </a:pPr>
            <a:r>
              <a:rPr b="1" lang="ru" sz="1500">
                <a:solidFill>
                  <a:srgbClr val="980000"/>
                </a:solidFill>
                <a:latin typeface="Montserrat"/>
                <a:ea typeface="Montserrat"/>
                <a:cs typeface="Montserrat"/>
                <a:sym typeface="Montserrat"/>
              </a:rPr>
              <a:t>- деңгейі өте жоғары, 5 қала: </a:t>
            </a:r>
            <a:r>
              <a:rPr lang="ru" sz="1500">
                <a:latin typeface="Montserrat Medium"/>
                <a:ea typeface="Montserrat Medium"/>
                <a:cs typeface="Montserrat Medium"/>
                <a:sym typeface="Montserrat Medium"/>
              </a:rPr>
              <a:t>Қарағанда, Алматы, Астана, Сатпаев, Абай; </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rPr b="1" lang="ru" sz="1500">
                <a:solidFill>
                  <a:srgbClr val="FF0000"/>
                </a:solidFill>
                <a:latin typeface="Montserrat"/>
                <a:ea typeface="Montserrat"/>
                <a:cs typeface="Montserrat"/>
                <a:sym typeface="Montserrat"/>
              </a:rPr>
              <a:t>- деңгейі жоғары, 11 мекен: </a:t>
            </a:r>
            <a:r>
              <a:rPr lang="ru" sz="1500">
                <a:latin typeface="Montserrat Medium"/>
                <a:ea typeface="Montserrat Medium"/>
                <a:cs typeface="Montserrat Medium"/>
                <a:sym typeface="Montserrat Medium"/>
              </a:rPr>
              <a:t>Теміртау, Жезқазған, Павлодар, Семей, Петропавловск, Шубарши, Кенкияк, Ақсай, Рудный, Лисаковск, Түркістан; </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rPr b="1" lang="ru" sz="1500">
                <a:solidFill>
                  <a:srgbClr val="FF9900"/>
                </a:solidFill>
                <a:latin typeface="Montserrat"/>
                <a:ea typeface="Montserrat"/>
                <a:cs typeface="Montserrat"/>
                <a:sym typeface="Montserrat"/>
              </a:rPr>
              <a:t>- деңгейі жоғарылаған, 25 мекен: </a:t>
            </a:r>
            <a:r>
              <a:rPr lang="ru" sz="1500">
                <a:latin typeface="Montserrat Medium"/>
                <a:ea typeface="Montserrat Medium"/>
                <a:cs typeface="Montserrat Medium"/>
                <a:sym typeface="Montserrat Medium"/>
              </a:rPr>
              <a:t>Өскемен, Атырау, Ақтөбе, Риддер, Балхаш, Шымкент, Қостанай, Орал, Көкшетау, Талдықорған, Тараз, Бейнеу, Аягөз, Көлсары, Қызылсай, Арқалық, Жанаөзен, Жанатас, Жаркент, Житикара, Қандыагаш, Хромтау, Шу, Састобе, Кордай. </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rPr b="1" lang="ru" sz="1500">
                <a:solidFill>
                  <a:srgbClr val="6AA84F"/>
                </a:solidFill>
                <a:latin typeface="Montserrat"/>
                <a:ea typeface="Montserrat"/>
                <a:cs typeface="Montserrat"/>
                <a:sym typeface="Montserrat"/>
              </a:rPr>
              <a:t>- деңгейі төмен, 28 мекен:</a:t>
            </a:r>
            <a:r>
              <a:rPr lang="ru" sz="1500">
                <a:solidFill>
                  <a:srgbClr val="6AA84F"/>
                </a:solidFill>
                <a:latin typeface="Montserrat Medium"/>
                <a:ea typeface="Montserrat Medium"/>
                <a:cs typeface="Montserrat Medium"/>
                <a:sym typeface="Montserrat Medium"/>
              </a:rPr>
              <a:t> </a:t>
            </a:r>
            <a:r>
              <a:rPr lang="ru" sz="1500">
                <a:latin typeface="Montserrat Medium"/>
                <a:ea typeface="Montserrat Medium"/>
                <a:cs typeface="Montserrat Medium"/>
                <a:sym typeface="Montserrat Medium"/>
              </a:rPr>
              <a:t>Ақтау, Қызылорда, Алтай, Ақсу, Аральск, Атбасар, Екибастуз, Қаратау, Кентау, Сарань, Степногорск, Талғар, Шемонаиха, Щучинск, Глубокое, Айтеке би, Аксу, Ауэзов, Индерборский, Қарабалык, Макат, Төретам, Бұрабай, Ақсай, Бурлин, Ганюшкино, Жанбай, Шиелі.</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rPr b="1" lang="ru" sz="1300">
                <a:latin typeface="Montserrat"/>
                <a:ea typeface="Montserrat"/>
                <a:cs typeface="Montserrat"/>
                <a:sym typeface="Montserrat"/>
              </a:rPr>
              <a:t>2023 ж. ақпан айының деректері. ҚРҰ “Қазгидромет” ақпараттық бюллетень</a:t>
            </a:r>
            <a:endParaRPr b="1" sz="1300">
              <a:latin typeface="Montserrat"/>
              <a:ea typeface="Montserrat"/>
              <a:cs typeface="Montserrat"/>
              <a:sym typeface="Montserrat"/>
            </a:endParaRPr>
          </a:p>
        </p:txBody>
      </p:sp>
      <p:cxnSp>
        <p:nvCxnSpPr>
          <p:cNvPr id="102" name="Google Shape;102;g2ef6f48dff6_0_30"/>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ebf0ea9419_0_8"/>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Лас ауаның денсаулыққа зияндары</a:t>
            </a:r>
            <a:endParaRPr>
              <a:solidFill>
                <a:srgbClr val="009DDB"/>
              </a:solidFill>
              <a:latin typeface="Montserrat Black"/>
              <a:ea typeface="Montserrat Black"/>
              <a:cs typeface="Montserrat Black"/>
              <a:sym typeface="Montserrat Black"/>
            </a:endParaRPr>
          </a:p>
        </p:txBody>
      </p:sp>
      <p:sp>
        <p:nvSpPr>
          <p:cNvPr id="108" name="Google Shape;108;g2ebf0ea9419_0_8"/>
          <p:cNvSpPr txBox="1"/>
          <p:nvPr>
            <p:ph idx="1" type="body"/>
          </p:nvPr>
        </p:nvSpPr>
        <p:spPr>
          <a:xfrm>
            <a:off x="5566625" y="2194525"/>
            <a:ext cx="4957800" cy="41280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созылмалы өкпе аурулары</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өкпенің қатерлі ісігі</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жүрек ишемиясы</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тыныс алу жолдарының </a:t>
            </a:r>
            <a:endParaRPr sz="1500">
              <a:latin typeface="Montserrat Medium"/>
              <a:ea typeface="Montserrat Medium"/>
              <a:cs typeface="Montserrat Medium"/>
              <a:sym typeface="Montserrat Medium"/>
            </a:endParaRPr>
          </a:p>
          <a:p>
            <a:pPr indent="0" lvl="0" marL="457200" rtl="0" algn="l">
              <a:lnSpc>
                <a:spcPct val="150000"/>
              </a:lnSpc>
              <a:spcBef>
                <a:spcPts val="0"/>
              </a:spcBef>
              <a:spcAft>
                <a:spcPts val="0"/>
              </a:spcAft>
              <a:buSzPts val="1800"/>
              <a:buNone/>
            </a:pPr>
            <a:r>
              <a:rPr lang="ru" sz="1500">
                <a:latin typeface="Montserrat Medium"/>
                <a:ea typeface="Montserrat Medium"/>
                <a:cs typeface="Montserrat Medium"/>
                <a:sym typeface="Montserrat Medium"/>
              </a:rPr>
              <a:t>аурулары</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t/>
            </a:r>
            <a:endParaRPr sz="1500">
              <a:latin typeface="Montserrat Medium"/>
              <a:ea typeface="Montserrat Medium"/>
              <a:cs typeface="Montserrat Medium"/>
              <a:sym typeface="Montserrat Medium"/>
            </a:endParaRPr>
          </a:p>
        </p:txBody>
      </p:sp>
      <p:cxnSp>
        <p:nvCxnSpPr>
          <p:cNvPr id="109" name="Google Shape;109;g2ebf0ea9419_0_8"/>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pic>
        <p:nvPicPr>
          <p:cNvPr id="110" name="Google Shape;110;g2ebf0ea9419_0_8"/>
          <p:cNvPicPr preferRelativeResize="0"/>
          <p:nvPr/>
        </p:nvPicPr>
        <p:blipFill rotWithShape="1">
          <a:blip r:embed="rId3">
            <a:alphaModFix/>
          </a:blip>
          <a:srcRect b="0" l="0" r="0" t="0"/>
          <a:stretch/>
        </p:blipFill>
        <p:spPr>
          <a:xfrm>
            <a:off x="-14950" y="1274850"/>
            <a:ext cx="5494875" cy="3868650"/>
          </a:xfrm>
          <a:prstGeom prst="rect">
            <a:avLst/>
          </a:prstGeom>
          <a:noFill/>
          <a:ln>
            <a:noFill/>
          </a:ln>
        </p:spPr>
      </p:pic>
    </p:spTree>
  </p:cSld>
  <p:clrMapOvr>
    <a:masterClrMapping/>
  </p:clrMapOvr>
</p:sld>
</file>

<file path=ppt/slides/slide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14" name="Shape 114"/>
        <p:cNvGrpSpPr/>
        <p:nvPr/>
      </p:nvGrpSpPr>
      <p:grpSpPr>
        <a:xfrm>
          <a:off x="0" y="0"/>
          <a:ext cx="0" cy="0"/>
          <a:chOff x="0" y="0"/>
          <a:chExt cx="0" cy="0"/>
        </a:xfrm>
      </p:grpSpPr>
      <p:sp>
        <p:nvSpPr>
          <p:cNvPr id="115" name="Google Shape;115;g2efe016d5e0_0_1"/>
          <p:cNvSpPr txBox="1"/>
          <p:nvPr>
            <p:ph type="title"/>
          </p:nvPr>
        </p:nvSpPr>
        <p:spPr>
          <a:xfrm>
            <a:off x="308175" y="154675"/>
            <a:ext cx="7413300" cy="572700"/>
          </a:xfrm>
          <a:prstGeom prst="rect">
            <a:avLst/>
          </a:prstGeom>
          <a:noFill/>
          <a:ln>
            <a:noFill/>
          </a:ln>
        </p:spPr>
        <p:txBody>
          <a:bodyPr anchor="t" anchorCtr="0" bIns="91425" lIns="91425" rIns="91425" spcFirstLastPara="1" tIns="91425" wrap="square">
            <a:normAutofit fontScale="90000"/>
          </a:bodyPr>
          <a:lstStyle/>
          <a:p>
            <a:pPr algn="l" indent="0" lvl="0" marL="0" rtl="0">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Лас ауаның денсаулыққа зияндары</a:t>
            </a:r>
            <a:endParaRPr>
              <a:solidFill>
                <a:srgbClr val="009DDB"/>
              </a:solidFill>
              <a:latin typeface="Montserrat Black"/>
              <a:ea typeface="Montserrat Black"/>
              <a:cs typeface="Montserrat Black"/>
              <a:sym typeface="Montserrat Black"/>
            </a:endParaRPr>
          </a:p>
        </p:txBody>
      </p:sp>
      <p:sp>
        <p:nvSpPr>
          <p:cNvPr id="116" name="Google Shape;116;g2efe016d5e0_0_1"/>
          <p:cNvSpPr txBox="1"/>
          <p:nvPr>
            <p:ph idx="1" type="body"/>
          </p:nvPr>
        </p:nvSpPr>
        <p:spPr>
          <a:xfrm>
            <a:off x="5563350" y="2218750"/>
            <a:ext cx="5248500" cy="2253900"/>
          </a:xfrm>
          <a:prstGeom prst="rect">
            <a:avLst/>
          </a:prstGeom>
          <a:noFill/>
          <a:ln>
            <a:noFill/>
          </a:ln>
        </p:spPr>
        <p:txBody>
          <a:bodyPr anchor="t" anchorCtr="0" bIns="91425" lIns="91425" rIns="91425" spcFirstLastPara="1" tIns="91425" wrap="square">
            <a:normAutofit/>
          </a:bodyPr>
          <a:lstStyle/>
          <a:p>
            <a:pPr algn="l" indent="-326720" lvl="0" marL="457200" rtl="0">
              <a:lnSpc>
                <a:spcPct val="150000"/>
              </a:lnSpc>
              <a:spcBef>
                <a:spcPts val="0"/>
              </a:spcBef>
              <a:spcAft>
                <a:spcPts val="0"/>
              </a:spcAft>
              <a:buSzPts val="1545"/>
              <a:buFont typeface="Montserrat Medium"/>
              <a:buChar char="●"/>
            </a:pPr>
            <a:r>
              <a:rPr lang="ru" sz="1545">
                <a:latin typeface="Montserrat Medium"/>
                <a:ea typeface="Montserrat Medium"/>
                <a:cs typeface="Montserrat Medium"/>
                <a:sym typeface="Montserrat Medium"/>
              </a:rPr>
              <a:t>созылмалы обструктивті </a:t>
            </a:r>
            <a:endParaRPr sz="1545">
              <a:latin typeface="Montserrat Medium"/>
              <a:ea typeface="Montserrat Medium"/>
              <a:cs typeface="Montserrat Medium"/>
              <a:sym typeface="Montserrat Medium"/>
            </a:endParaRPr>
          </a:p>
          <a:p>
            <a:pPr algn="l" indent="0" lvl="0" marL="457200" rtl="0">
              <a:lnSpc>
                <a:spcPct val="150000"/>
              </a:lnSpc>
              <a:spcBef>
                <a:spcPts val="0"/>
              </a:spcBef>
              <a:spcAft>
                <a:spcPts val="0"/>
              </a:spcAft>
              <a:buSzPts val="1800"/>
              <a:buNone/>
            </a:pPr>
            <a:r>
              <a:rPr lang="ru" sz="1545">
                <a:latin typeface="Montserrat Medium"/>
                <a:ea typeface="Montserrat Medium"/>
                <a:cs typeface="Montserrat Medium"/>
                <a:sym typeface="Montserrat Medium"/>
              </a:rPr>
              <a:t>өкпе ауруы</a:t>
            </a:r>
            <a:endParaRPr sz="1545">
              <a:latin typeface="Montserrat Medium"/>
              <a:ea typeface="Montserrat Medium"/>
              <a:cs typeface="Montserrat Medium"/>
              <a:sym typeface="Montserrat Medium"/>
            </a:endParaRPr>
          </a:p>
          <a:p>
            <a:pPr algn="l" indent="-326720" lvl="0" marL="457200" rtl="0">
              <a:lnSpc>
                <a:spcPct val="150000"/>
              </a:lnSpc>
              <a:spcBef>
                <a:spcPts val="0"/>
              </a:spcBef>
              <a:spcAft>
                <a:spcPts val="0"/>
              </a:spcAft>
              <a:buSzPts val="1545"/>
              <a:buFont typeface="Montserrat Medium"/>
              <a:buChar char="●"/>
            </a:pPr>
            <a:r>
              <a:rPr lang="ru" sz="1545">
                <a:latin typeface="Montserrat Medium"/>
                <a:ea typeface="Montserrat Medium"/>
                <a:cs typeface="Montserrat Medium"/>
                <a:sym typeface="Montserrat Medium"/>
              </a:rPr>
              <a:t>бронхиалды астма</a:t>
            </a:r>
            <a:endParaRPr sz="1545">
              <a:latin typeface="Montserrat Medium"/>
              <a:ea typeface="Montserrat Medium"/>
              <a:cs typeface="Montserrat Medium"/>
              <a:sym typeface="Montserrat Medium"/>
            </a:endParaRPr>
          </a:p>
          <a:p>
            <a:pPr algn="l" indent="-326720" lvl="0" marL="457200" rtl="0">
              <a:lnSpc>
                <a:spcPct val="150000"/>
              </a:lnSpc>
              <a:spcBef>
                <a:spcPts val="0"/>
              </a:spcBef>
              <a:spcAft>
                <a:spcPts val="0"/>
              </a:spcAft>
              <a:buSzPts val="1545"/>
              <a:buFont typeface="Montserrat Medium"/>
              <a:buChar char="●"/>
            </a:pPr>
            <a:r>
              <a:rPr lang="ru" sz="1545">
                <a:latin typeface="Montserrat Medium"/>
                <a:ea typeface="Montserrat Medium"/>
                <a:cs typeface="Montserrat Medium"/>
                <a:sym typeface="Montserrat Medium"/>
              </a:rPr>
              <a:t>аллергиялық ринит</a:t>
            </a:r>
            <a:endParaRPr sz="1545">
              <a:latin typeface="Montserrat Medium"/>
              <a:ea typeface="Montserrat Medium"/>
              <a:cs typeface="Montserrat Medium"/>
              <a:sym typeface="Montserrat Medium"/>
            </a:endParaRPr>
          </a:p>
          <a:p>
            <a:pPr algn="l" indent="0" lvl="0" marL="0" rtl="0">
              <a:lnSpc>
                <a:spcPct val="150000"/>
              </a:lnSpc>
              <a:spcBef>
                <a:spcPts val="0"/>
              </a:spcBef>
              <a:spcAft>
                <a:spcPts val="0"/>
              </a:spcAft>
              <a:buSzPts val="1800"/>
              <a:buNone/>
            </a:pPr>
            <a:r>
              <a:t/>
            </a:r>
            <a:endParaRPr b="1" sz="1500">
              <a:latin typeface="Montserrat"/>
              <a:ea typeface="Montserrat"/>
              <a:cs typeface="Montserrat"/>
              <a:sym typeface="Montserrat"/>
            </a:endParaRPr>
          </a:p>
          <a:p>
            <a:pPr algn="l" indent="0" lvl="0" marL="0" rtl="0">
              <a:lnSpc>
                <a:spcPct val="150000"/>
              </a:lnSpc>
              <a:spcBef>
                <a:spcPts val="0"/>
              </a:spcBef>
              <a:spcAft>
                <a:spcPts val="0"/>
              </a:spcAft>
              <a:buSzPts val="1800"/>
              <a:buNone/>
            </a:pPr>
            <a:r>
              <a:t/>
            </a:r>
            <a:endParaRPr sz="1500">
              <a:latin typeface="Montserrat Medium"/>
              <a:ea typeface="Montserrat Medium"/>
              <a:cs typeface="Montserrat Medium"/>
              <a:sym typeface="Montserrat Medium"/>
            </a:endParaRPr>
          </a:p>
        </p:txBody>
      </p:sp>
      <p:cxnSp>
        <p:nvCxnSpPr>
          <p:cNvPr id="117" name="Google Shape;117;g2efe016d5e0_0_1"/>
          <p:cNvCxnSpPr/>
          <p:nvPr/>
        </p:nvCxnSpPr>
        <p:spPr>
          <a:xfrm>
            <a:off x="421250" y="710725"/>
            <a:ext cx="8395800" cy="0"/>
          </a:xfrm>
          <a:prstGeom prst="straightConnector1">
            <a:avLst/>
          </a:prstGeom>
          <a:noFill/>
          <a:ln cap="flat" cmpd="sng" w="28575">
            <a:solidFill>
              <a:srgbClr val="009DDB"/>
            </a:solidFill>
            <a:prstDash val="solid"/>
            <a:round/>
            <a:headEnd len="sm" type="none" w="sm"/>
            <a:tailEnd len="sm" type="none" w="sm"/>
          </a:ln>
        </p:spPr>
      </p:cxnSp>
      <p:pic>
        <p:nvPicPr>
          <p:cNvPr id="118" name="Google Shape;118;g2efe016d5e0_0_1"/>
          <p:cNvPicPr preferRelativeResize="0"/>
          <p:nvPr/>
        </p:nvPicPr>
        <p:blipFill rotWithShape="1">
          <a:blip r:embed="rId3">
            <a:alphaModFix/>
          </a:blip>
          <a:srcRect r="16"/>
          <a:stretch/>
        </p:blipFill>
        <p:spPr>
          <a:xfrm>
            <a:off x="0" y="961775"/>
            <a:ext cx="5494375" cy="418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f10a7316fd_0_13"/>
          <p:cNvSpPr txBox="1"/>
          <p:nvPr>
            <p:ph type="title"/>
          </p:nvPr>
        </p:nvSpPr>
        <p:spPr>
          <a:xfrm>
            <a:off x="308175" y="154675"/>
            <a:ext cx="7413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ru">
                <a:solidFill>
                  <a:srgbClr val="009DDB"/>
                </a:solidFill>
                <a:latin typeface="Montserrat Black"/>
                <a:ea typeface="Montserrat Black"/>
                <a:cs typeface="Montserrat Black"/>
                <a:sym typeface="Montserrat Black"/>
              </a:rPr>
              <a:t>Мәселені қалай түзетуге болады?</a:t>
            </a:r>
            <a:endParaRPr>
              <a:solidFill>
                <a:srgbClr val="009DDB"/>
              </a:solidFill>
              <a:latin typeface="Montserrat Black"/>
              <a:ea typeface="Montserrat Black"/>
              <a:cs typeface="Montserrat Black"/>
              <a:sym typeface="Montserrat Black"/>
            </a:endParaRPr>
          </a:p>
        </p:txBody>
      </p:sp>
      <p:sp>
        <p:nvSpPr>
          <p:cNvPr id="124" name="Google Shape;124;g2f10a7316fd_0_13"/>
          <p:cNvSpPr txBox="1"/>
          <p:nvPr>
            <p:ph idx="1" type="body"/>
          </p:nvPr>
        </p:nvSpPr>
        <p:spPr>
          <a:xfrm>
            <a:off x="421250" y="1112375"/>
            <a:ext cx="8395800" cy="4348200"/>
          </a:xfrm>
          <a:prstGeom prst="rect">
            <a:avLst/>
          </a:prstGeom>
          <a:noFill/>
          <a:ln>
            <a:noFill/>
          </a:ln>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Қоғамдық көлікті дамыту (автобус, метро, ​​LRT, BRT, трамвайлар)</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Таза отынға көшу (газ, биоотын)</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Велосипедтерге, скутерлерге және жаяу жүргіншілерге арналған жол жүйесін дамыту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Жеке секторды газдандыру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Жылу электр станцияларының газға көшіру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Ауа жағдайын бақылау жүйесін жақсарту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Заңнамалық базаны және айыппұлдар жүйесін жетілдіру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Қызметкерлер мен сарапшыларды дайындау</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ru" sz="1500">
                <a:latin typeface="Montserrat Medium"/>
                <a:ea typeface="Montserrat Medium"/>
                <a:cs typeface="Montserrat Medium"/>
                <a:sym typeface="Montserrat Medium"/>
              </a:rPr>
              <a:t>Қоғамдық бақылауды күшейту</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SzPts val="1800"/>
              <a:buNone/>
            </a:pPr>
            <a:r>
              <a:t/>
            </a:r>
            <a:endParaRPr b="1" sz="1500">
              <a:latin typeface="Montserrat"/>
              <a:ea typeface="Montserrat"/>
              <a:cs typeface="Montserrat"/>
              <a:sym typeface="Montserrat"/>
            </a:endParaRPr>
          </a:p>
        </p:txBody>
      </p:sp>
      <p:cxnSp>
        <p:nvCxnSpPr>
          <p:cNvPr id="125" name="Google Shape;125;g2f10a7316fd_0_13"/>
          <p:cNvCxnSpPr/>
          <p:nvPr/>
        </p:nvCxnSpPr>
        <p:spPr>
          <a:xfrm>
            <a:off x="421250" y="710725"/>
            <a:ext cx="8395800" cy="0"/>
          </a:xfrm>
          <a:prstGeom prst="straightConnector1">
            <a:avLst/>
          </a:prstGeom>
          <a:noFill/>
          <a:ln cap="flat" cmpd="sng" w="28575">
            <a:solidFill>
              <a:srgbClr val="009DDB"/>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1432938</vt:lpwstr>
  </property>
  <property fmtid="{D5CDD505-2E9C-101B-9397-08002B2CF9AE}" name="NXPowerLiteSettings" pid="3">
    <vt:lpwstr>F7000400038000</vt:lpwstr>
  </property>
  <property fmtid="{D5CDD505-2E9C-101B-9397-08002B2CF9AE}" name="NXPowerLiteVersion" pid="4">
    <vt:lpwstr>S10.2.0</vt:lpwstr>
  </property>
</Properties>
</file>