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  <Default ContentType="image/jpeg" Extension="jpeg"/>
  <Override ContentType="application/vnd.openxmlformats-officedocument.custom-properties+xml" PartName="/docProps/custom.xml"/>
</Types>
</file>

<file path=_rels/.rels><?xml version="1.0" encoding="UTF-8" standalone="yes" ?><Relationships xmlns="http://schemas.openxmlformats.org/package/2006/relationships"><Relationship Id="rId1" Target="ppt/presentation.xml" Type="http://schemas.openxmlformats.org/officeDocument/2006/relationships/officeDocument"/><Relationship Id="rId2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</p:sldIdLst>
  <p:sldSz cy="5143500" cx="9144000"/>
  <p:notesSz cx="6858000" cy="9144000"/>
  <p:embeddedFontLst>
    <p:embeddedFont>
      <p:font typeface="Proxima Nova"/>
      <p:regular r:id="rId23"/>
      <p:bold r:id="rId24"/>
      <p:italic r:id="rId25"/>
      <p:boldItalic r:id="rId26"/>
    </p:embeddedFont>
    <p:embeddedFont>
      <p:font typeface="Montserrat Black"/>
      <p:bold r:id="rId27"/>
      <p:boldItalic r:id="rId28"/>
    </p:embeddedFont>
    <p:embeddedFont>
      <p:font typeface="Montserrat"/>
      <p:regular r:id="rId29"/>
      <p:bold r:id="rId30"/>
      <p:italic r:id="rId31"/>
      <p:boldItalic r:id="rId32"/>
    </p:embeddedFont>
    <p:embeddedFont>
      <p:font typeface="Montserrat Medium"/>
      <p:regular r:id="rId33"/>
      <p:bold r:id="rId34"/>
      <p:italic r:id="rId35"/>
      <p:boldItalic r:id="rId36"/>
    </p:embeddedFont>
    <p:embeddedFont>
      <p:font typeface="Alfa Slab One"/>
      <p:regular r:id="rId37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91">
          <p15:clr>
            <a:srgbClr val="747775"/>
          </p15:clr>
        </p15:guide>
        <p15:guide id="2" pos="3231">
          <p15:clr>
            <a:srgbClr val="747775"/>
          </p15:clr>
        </p15:guide>
        <p15:guide id="3" orient="horz" pos="363">
          <p15:clr>
            <a:srgbClr val="747775"/>
          </p15:clr>
        </p15:guide>
        <p15:guide id="4" orient="horz" pos="3157">
          <p15:clr>
            <a:srgbClr val="747775"/>
          </p15:clr>
        </p15:guide>
        <p15:guide id="5" pos="2289">
          <p15:clr>
            <a:srgbClr val="747775"/>
          </p15:clr>
        </p15:guide>
        <p15:guide id="6" pos="211">
          <p15:clr>
            <a:srgbClr val="747775"/>
          </p15:clr>
        </p15:guide>
      </p15:sldGuideLst>
    </p:ext>
    <p:ext uri="GoogleSlidesCustomDataVersion2">
      <go:slidesCustomData xmlns:go="http://customooxmlschemas.google.com/" r:id="rId38" roundtripDataSignature="AMtx7mi/6bNNBSrENdIbqMQDF7VWousxJ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91" orient="horz"/>
        <p:guide pos="3231"/>
        <p:guide pos="363" orient="horz"/>
        <p:guide pos="3157" orient="horz"/>
        <p:guide pos="2289"/>
        <p:guide pos="211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font" Target="fonts/ProximaNova-bold.fntdata"/><Relationship Id="rId23" Type="http://schemas.openxmlformats.org/officeDocument/2006/relationships/font" Target="fonts/ProximaNova-regular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font" Target="fonts/ProximaNova-boldItalic.fntdata"/><Relationship Id="rId25" Type="http://schemas.openxmlformats.org/officeDocument/2006/relationships/font" Target="fonts/ProximaNova-italic.fntdata"/><Relationship Id="rId28" Type="http://schemas.openxmlformats.org/officeDocument/2006/relationships/font" Target="fonts/MontserratBlack-boldItalic.fntdata"/><Relationship Id="rId27" Type="http://schemas.openxmlformats.org/officeDocument/2006/relationships/font" Target="fonts/MontserratBlack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font" Target="fonts/Montserrat-regular.fntdata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font" Target="fonts/Montserrat-italic.fntdata"/><Relationship Id="rId30" Type="http://schemas.openxmlformats.org/officeDocument/2006/relationships/font" Target="fonts/Montserrat-bold.fntdata"/><Relationship Id="rId11" Type="http://schemas.openxmlformats.org/officeDocument/2006/relationships/slide" Target="slides/slide6.xml"/><Relationship Id="rId33" Type="http://schemas.openxmlformats.org/officeDocument/2006/relationships/font" Target="fonts/MontserratMedium-regular.fntdata"/><Relationship Id="rId10" Type="http://schemas.openxmlformats.org/officeDocument/2006/relationships/slide" Target="slides/slide5.xml"/><Relationship Id="rId32" Type="http://schemas.openxmlformats.org/officeDocument/2006/relationships/font" Target="fonts/Montserrat-boldItalic.fntdata"/><Relationship Id="rId13" Type="http://schemas.openxmlformats.org/officeDocument/2006/relationships/slide" Target="slides/slide8.xml"/><Relationship Id="rId35" Type="http://schemas.openxmlformats.org/officeDocument/2006/relationships/font" Target="fonts/MontserratMedium-italic.fntdata"/><Relationship Id="rId12" Type="http://schemas.openxmlformats.org/officeDocument/2006/relationships/slide" Target="slides/slide7.xml"/><Relationship Id="rId34" Type="http://schemas.openxmlformats.org/officeDocument/2006/relationships/font" Target="fonts/MontserratMedium-bold.fntdata"/><Relationship Id="rId15" Type="http://schemas.openxmlformats.org/officeDocument/2006/relationships/slide" Target="slides/slide10.xml"/><Relationship Id="rId37" Type="http://schemas.openxmlformats.org/officeDocument/2006/relationships/font" Target="fonts/AlfaSlabOne-regular.fntdata"/><Relationship Id="rId14" Type="http://schemas.openxmlformats.org/officeDocument/2006/relationships/slide" Target="slides/slide9.xml"/><Relationship Id="rId36" Type="http://schemas.openxmlformats.org/officeDocument/2006/relationships/font" Target="fonts/MontserratMedium-boldItalic.fntdata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customschemas.google.com/relationships/presentationmetadata" Target="meta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0" name="Google Shape;6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2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Google Shape;123;g2e6cec46c94_0_7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24" name="Google Shape;124;g2e6cec46c94_0_7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2e6cec46c94_0_1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1" name="Google Shape;131;g2e6cec46c94_0_1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g2e6cec46c94_0_8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38" name="Google Shape;138;g2e6cec46c94_0_8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g2e6cec46c94_0_7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45" name="Google Shape;145;g2e6cec46c94_0_7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e6cec46c94_0_1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2" name="Google Shape;152;g2e6cec46c94_0_1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g2e6cec46c94_0_1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59" name="Google Shape;159;g2e6cec46c94_0_1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g2e6cec46c94_0_15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67" name="Google Shape;167;g2e6cec46c94_0_15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72" name="Shape 1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Google Shape;173;g2e6cec46c94_0_12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74" name="Google Shape;174;g2e6cec46c94_0_12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g2e63830023f_0_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4" name="Google Shape;74;g2e63830023f_0_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g2e6cec46c94_0_1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1" name="Google Shape;81;g2e6cec46c94_0_1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e6cec46c94_0_1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8" name="Google Shape;88;g2e6cec46c94_0_1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2e6cec46c94_0_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5" name="Google Shape;95;g2e6cec46c94_0_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g2e6cec46c94_0_18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02" name="Google Shape;102;g2e6cec46c94_0_18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g2e6cec46c94_0_4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0" name="Google Shape;110;g2e6cec46c94_0_4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e6cec46c94_0_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117" name="Google Shape;117;g2e6cec46c94_0_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33"/>
          <p:cNvSpPr/>
          <p:nvPr/>
        </p:nvSpPr>
        <p:spPr>
          <a:xfrm>
            <a:off x="4572000" y="100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46" name="Google Shape;46;p33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47" name="Google Shape;47;p33"/>
          <p:cNvSpPr txBox="1"/>
          <p:nvPr>
            <p:ph type="title"/>
          </p:nvPr>
        </p:nvSpPr>
        <p:spPr>
          <a:xfrm>
            <a:off x="265500" y="1375599"/>
            <a:ext cx="4045200" cy="1551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800"/>
              <a:buNone/>
              <a:defRPr sz="3800"/>
            </a:lvl9pPr>
          </a:lstStyle>
          <a:p/>
        </p:txBody>
      </p:sp>
      <p:sp>
        <p:nvSpPr>
          <p:cNvPr id="48" name="Google Shape;48;p33"/>
          <p:cNvSpPr txBox="1"/>
          <p:nvPr>
            <p:ph idx="1" type="subTitle"/>
          </p:nvPr>
        </p:nvSpPr>
        <p:spPr>
          <a:xfrm>
            <a:off x="265500" y="2981125"/>
            <a:ext cx="4045200" cy="134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49" name="Google Shape;49;p33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0" name="Google Shape;50;p3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34"/>
          <p:cNvSpPr txBox="1"/>
          <p:nvPr>
            <p:ph idx="1" type="body"/>
          </p:nvPr>
        </p:nvSpPr>
        <p:spPr>
          <a:xfrm>
            <a:off x="319500" y="4233725"/>
            <a:ext cx="5998800" cy="598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1800"/>
              <a:buFont typeface="Alfa Slab One"/>
              <a:buNone/>
              <a:defRPr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</a:lstStyle>
          <a:p/>
        </p:txBody>
      </p:sp>
      <p:sp>
        <p:nvSpPr>
          <p:cNvPr id="53" name="Google Shape;53;p3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5"/>
          <p:cNvSpPr txBox="1"/>
          <p:nvPr>
            <p:ph hasCustomPrompt="1" type="title"/>
          </p:nvPr>
        </p:nvSpPr>
        <p:spPr>
          <a:xfrm>
            <a:off x="311700" y="1167925"/>
            <a:ext cx="8520600" cy="198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0"/>
              <a:buNone/>
              <a:defRPr sz="11000">
                <a:solidFill>
                  <a:schemeClr val="dk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6" name="Google Shape;56;p35"/>
          <p:cNvSpPr txBox="1"/>
          <p:nvPr>
            <p:ph idx="1" type="body"/>
          </p:nvPr>
        </p:nvSpPr>
        <p:spPr>
          <a:xfrm>
            <a:off x="311700" y="3224250"/>
            <a:ext cx="8520600" cy="107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57" name="Google Shape;57;p3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3" name="Google Shape;13;p27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4" name="Google Shape;14;p2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 type="obj">
  <p:cSld name="OBJECT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g2df27d72cdf_0_178"/>
          <p:cNvSpPr txBox="1"/>
          <p:nvPr>
            <p:ph type="title"/>
          </p:nvPr>
        </p:nvSpPr>
        <p:spPr>
          <a:xfrm>
            <a:off x="457200" y="178594"/>
            <a:ext cx="6477000" cy="65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17" name="Google Shape;17;g2df27d72cdf_0_178"/>
          <p:cNvSpPr txBox="1"/>
          <p:nvPr>
            <p:ph idx="1" type="body"/>
          </p:nvPr>
        </p:nvSpPr>
        <p:spPr>
          <a:xfrm>
            <a:off x="457200" y="1078706"/>
            <a:ext cx="8229600" cy="35505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1pPr>
            <a:lvl2pPr indent="-342900" lvl="1" marL="914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2pPr>
            <a:lvl3pPr indent="-342900" lvl="2" marL="1371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3pPr>
            <a:lvl4pPr indent="-342900" lvl="3" marL="1828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4pPr>
            <a:lvl5pPr indent="-342900" lvl="4" marL="22860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5pPr>
            <a:lvl6pPr indent="-342900" lvl="5" marL="27432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6pPr>
            <a:lvl7pPr indent="-342900" lvl="6" marL="32004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●"/>
              <a:defRPr/>
            </a:lvl7pPr>
            <a:lvl8pPr indent="-342900" lvl="7" marL="36576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○"/>
              <a:defRPr/>
            </a:lvl8pPr>
            <a:lvl9pPr indent="-342900" lvl="8" marL="4114800" algn="l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1800"/>
              <a:buChar char="■"/>
              <a:defRPr/>
            </a:lvl9pPr>
          </a:lstStyle>
          <a:p/>
        </p:txBody>
      </p:sp>
      <p:sp>
        <p:nvSpPr>
          <p:cNvPr id="18" name="Google Shape;18;g2df27d72cdf_0_178"/>
          <p:cNvSpPr txBox="1"/>
          <p:nvPr>
            <p:ph idx="10" type="dt"/>
          </p:nvPr>
        </p:nvSpPr>
        <p:spPr>
          <a:xfrm>
            <a:off x="3048000" y="4733925"/>
            <a:ext cx="17130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9" name="Google Shape;19;g2df27d72cdf_0_178"/>
          <p:cNvSpPr txBox="1"/>
          <p:nvPr>
            <p:ph idx="11" type="ftr"/>
          </p:nvPr>
        </p:nvSpPr>
        <p:spPr>
          <a:xfrm>
            <a:off x="4830763" y="4742260"/>
            <a:ext cx="23115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Google Shape;20;g2df27d72cdf_0_178"/>
          <p:cNvSpPr txBox="1"/>
          <p:nvPr>
            <p:ph idx="12" type="sldNum"/>
          </p:nvPr>
        </p:nvSpPr>
        <p:spPr>
          <a:xfrm>
            <a:off x="7116763" y="4742260"/>
            <a:ext cx="1616100" cy="217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2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2" name="Google Shape;22;p26"/>
          <p:cNvCxnSpPr/>
          <p:nvPr/>
        </p:nvCxnSpPr>
        <p:spPr>
          <a:xfrm>
            <a:off x="4278300" y="2751163"/>
            <a:ext cx="587400" cy="0"/>
          </a:xfrm>
          <a:prstGeom prst="straightConnector1">
            <a:avLst/>
          </a:prstGeom>
          <a:noFill/>
          <a:ln cap="flat" cmpd="sng" w="762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23" name="Google Shape;23;p26"/>
          <p:cNvSpPr txBox="1"/>
          <p:nvPr>
            <p:ph type="ctrTitle"/>
          </p:nvPr>
        </p:nvSpPr>
        <p:spPr>
          <a:xfrm>
            <a:off x="311700" y="5959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400"/>
              <a:buNone/>
              <a:defRPr sz="5400"/>
            </a:lvl9pPr>
          </a:lstStyle>
          <a:p/>
        </p:txBody>
      </p:sp>
      <p:sp>
        <p:nvSpPr>
          <p:cNvPr id="24" name="Google Shape;24;p26"/>
          <p:cNvSpPr txBox="1"/>
          <p:nvPr>
            <p:ph idx="1" type="subTitle"/>
          </p:nvPr>
        </p:nvSpPr>
        <p:spPr>
          <a:xfrm>
            <a:off x="311700" y="3165823"/>
            <a:ext cx="8520600" cy="73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25" name="Google Shape;25;p2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/>
          <p:nvPr>
            <p:ph type="title"/>
          </p:nvPr>
        </p:nvSpPr>
        <p:spPr>
          <a:xfrm>
            <a:off x="311700" y="2480550"/>
            <a:ext cx="8114400" cy="2445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800"/>
              <a:buNone/>
              <a:defRPr sz="6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8" name="Google Shape;28;p2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2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1" name="Google Shape;31;p29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2" name="Google Shape;32;p29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3" name="Google Shape;33;p2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4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30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/>
        </p:txBody>
      </p:sp>
      <p:sp>
        <p:nvSpPr>
          <p:cNvPr id="36" name="Google Shape;36;p3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31"/>
          <p:cNvSpPr txBox="1"/>
          <p:nvPr>
            <p:ph type="title"/>
          </p:nvPr>
        </p:nvSpPr>
        <p:spPr>
          <a:xfrm>
            <a:off x="311700" y="6318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9" name="Google Shape;39;p31"/>
          <p:cNvSpPr txBox="1"/>
          <p:nvPr>
            <p:ph idx="1" type="body"/>
          </p:nvPr>
        </p:nvSpPr>
        <p:spPr>
          <a:xfrm>
            <a:off x="311700" y="1490875"/>
            <a:ext cx="2808000" cy="307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40" name="Google Shape;40;p3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3"/>
        </a:solidFill>
      </p:bgPr>
    </p:bg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32"/>
          <p:cNvSpPr txBox="1"/>
          <p:nvPr>
            <p:ph type="title"/>
          </p:nvPr>
        </p:nvSpPr>
        <p:spPr>
          <a:xfrm>
            <a:off x="490250" y="526350"/>
            <a:ext cx="5683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4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3" name="Google Shape;43;p3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lt1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ameday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3000"/>
              <a:buFont typeface="Alfa Slab One"/>
              <a:buNone/>
              <a:defRPr b="0" i="0" sz="3000" u="none" cap="none" strike="noStrike">
                <a:solidFill>
                  <a:schemeClr val="accent3"/>
                </a:solidFill>
                <a:latin typeface="Alfa Slab One"/>
                <a:ea typeface="Alfa Slab One"/>
                <a:cs typeface="Alfa Slab One"/>
                <a:sym typeface="Alfa Slab One"/>
              </a:defRPr>
            </a:lvl9pPr>
          </a:lstStyle>
          <a:p/>
        </p:txBody>
      </p:sp>
      <p:sp>
        <p:nvSpPr>
          <p:cNvPr id="7" name="Google Shape;7;p2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Proxima Nova"/>
              <a:buChar char="●"/>
              <a:defRPr b="0" i="0" sz="18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●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○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Proxima Nova"/>
              <a:buChar char="■"/>
              <a:defRPr b="0" i="0" sz="14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/>
        </p:txBody>
      </p:sp>
      <p:sp>
        <p:nvSpPr>
          <p:cNvPr id="8" name="Google Shape;8;p2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Proxima Nova"/>
                <a:ea typeface="Proxima Nova"/>
                <a:cs typeface="Proxima Nova"/>
                <a:sym typeface="Proxima Nova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kazhydromet.kz/ru/ecology/ezhemesyachnyy-informacionnyy-byulleten-o-sostoyanii-okruzhayuschey-sredy" TargetMode="External"/><Relationship Id="rId4" Type="http://schemas.openxmlformats.org/officeDocument/2006/relationships/hyperlink" Target="https://stat.gov.kz/ru/industries/environment/" TargetMode="External"/><Relationship Id="rId5" Type="http://schemas.openxmlformats.org/officeDocument/2006/relationships/hyperlink" Target="https://www.gov.kz/memleket/entities/ecogeo?lang=ru" TargetMode="Externa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Relationship Id="rId3" Type="http://schemas.openxmlformats.org/officeDocument/2006/relationships/hyperlink" Target="https://www.who.int/data" TargetMode="External"/><Relationship Id="rId4" Type="http://schemas.openxmlformats.org/officeDocument/2006/relationships/hyperlink" Target="https://data.unicef.org/" TargetMode="External"/><Relationship Id="rId9" Type="http://schemas.openxmlformats.org/officeDocument/2006/relationships/hyperlink" Target="https://www.fao.org/about/about-fao/ru/" TargetMode="External"/><Relationship Id="rId5" Type="http://schemas.openxmlformats.org/officeDocument/2006/relationships/hyperlink" Target="https://data.worldbank.org/" TargetMode="External"/><Relationship Id="rId6" Type="http://schemas.openxmlformats.org/officeDocument/2006/relationships/hyperlink" Target="https://ourworldindata.org/charts" TargetMode="External"/><Relationship Id="rId7" Type="http://schemas.openxmlformats.org/officeDocument/2006/relationships/hyperlink" Target="https://www.un.org/ru/" TargetMode="External"/><Relationship Id="rId8" Type="http://schemas.openxmlformats.org/officeDocument/2006/relationships/hyperlink" Target="https://www.un.org/sustainabledevelopment/ru/sustainable-development-goals/" TargetMode="Externa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Relationship Id="rId3" Type="http://schemas.openxmlformats.org/officeDocument/2006/relationships/hyperlink" Target="https://www.sciencedirect.com/search" TargetMode="External"/><Relationship Id="rId4" Type="http://schemas.openxmlformats.org/officeDocument/2006/relationships/hyperlink" Target="https://www.mdpi.com/search?q=footprint&amp;journal=resources" TargetMode="External"/><Relationship Id="rId5" Type="http://schemas.openxmlformats.org/officeDocument/2006/relationships/hyperlink" Target="https://www.tandfonline.com/action/doSearch" TargetMode="External"/><Relationship Id="rId6" Type="http://schemas.openxmlformats.org/officeDocument/2006/relationships/hyperlink" Target="https://www.ncbi.nlm.nih.gov/" TargetMode="External"/><Relationship Id="rId7" Type="http://schemas.openxmlformats.org/officeDocument/2006/relationships/hyperlink" Target="https://scholar.google.com/" TargetMode="Externa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Relationship Id="rId3" Type="http://schemas.openxmlformats.org/officeDocument/2006/relationships/hyperlink" Target="https://livingasia.online/" TargetMode="External"/><Relationship Id="rId4" Type="http://schemas.openxmlformats.org/officeDocument/2006/relationships/hyperlink" Target="https://ecostan.rocks/" TargetMode="External"/><Relationship Id="rId5" Type="http://schemas.openxmlformats.org/officeDocument/2006/relationships/hyperlink" Target="https://plus-one.ru/" TargetMode="External"/><Relationship Id="rId6" Type="http://schemas.openxmlformats.org/officeDocument/2006/relationships/hyperlink" Target="http://www.ecocommunity.ru/" TargetMode="External"/></Relationships>
</file>

<file path=ppt/slides/_rels/slide14.xml.rels><?xml version="1.0" encoding="UTF-8" standalone="yes"?><Relationships xmlns="http://schemas.openxmlformats.org/package/2006/relationships"><Relationship Id="rId11" Type="http://schemas.openxmlformats.org/officeDocument/2006/relationships/hyperlink" Target="https://music.yandex.kz/album/23815508?activeTab=track-list" TargetMode="External"/><Relationship Id="rId10" Type="http://schemas.openxmlformats.org/officeDocument/2006/relationships/hyperlink" Target="https://music.yandex.ru/album/18882272?activeTab=track-list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Relationship Id="rId3" Type="http://schemas.openxmlformats.org/officeDocument/2006/relationships/hyperlink" Target="https://music.yandex.kz/album/16666925?activeTab=track-list" TargetMode="External"/><Relationship Id="rId4" Type="http://schemas.openxmlformats.org/officeDocument/2006/relationships/hyperlink" Target="https://anchor.fm/qarlygash_podcast" TargetMode="External"/><Relationship Id="rId9" Type="http://schemas.openxmlformats.org/officeDocument/2006/relationships/hyperlink" Target="https://podumayusegodnya.mave.digital/" TargetMode="External"/><Relationship Id="rId5" Type="http://schemas.openxmlformats.org/officeDocument/2006/relationships/hyperlink" Target="https://trends.rbc.ru/trends/tag/podcast_green" TargetMode="External"/><Relationship Id="rId6" Type="http://schemas.openxmlformats.org/officeDocument/2006/relationships/hyperlink" Target="https://anchor.fm/greenpeace" TargetMode="External"/><Relationship Id="rId7" Type="http://schemas.openxmlformats.org/officeDocument/2006/relationships/hyperlink" Target="https://podcasts.google.com/feed/aHR0cHM6Ly9jbG91ZC5tYXZlLmRpZ2l0YWwvMzYwMjU?sa=X&amp;ved=2ahUKEwjHxrKz7vj7AhXEX_EDHcciBwAQ9sEGegQIARAI&amp;hl=RU" TargetMode="External"/><Relationship Id="rId8" Type="http://schemas.openxmlformats.org/officeDocument/2006/relationships/hyperlink" Target="https://egoeco.mave.digital/" TargetMode="External"/></Relationships>
</file>

<file path=ppt/slides/_rels/slide15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5.xml" Type="http://schemas.openxmlformats.org/officeDocument/2006/relationships/notesSlide"/><Relationship Id="rId3" Target="https://www.youtube.com/@ecoBP/videos" TargetMode="External" Type="http://schemas.openxmlformats.org/officeDocument/2006/relationships/hyperlink"/><Relationship Id="rId4" Target="https://ecologiya-bez-paniki.mave.digital/" TargetMode="External" Type="http://schemas.openxmlformats.org/officeDocument/2006/relationships/hyperlink"/><Relationship Id="rId5" Target="https://www.instagram.com/ecologiya_bez_paniki/?hl=ru" TargetMode="External" Type="http://schemas.openxmlformats.org/officeDocument/2006/relationships/hyperlink"/><Relationship Id="rId6" Target="../media/image3.jpeg" Type="http://schemas.openxmlformats.org/officeDocument/2006/relationships/image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Relationship Id="rId3" Type="http://schemas.openxmlformats.org/officeDocument/2006/relationships/hyperlink" Target="https://t.me/caneecca" TargetMode="External"/><Relationship Id="rId4" Type="http://schemas.openxmlformats.org/officeDocument/2006/relationships/hyperlink" Target="https://t.me/esgworld" TargetMode="External"/><Relationship Id="rId5" Type="http://schemas.openxmlformats.org/officeDocument/2006/relationships/hyperlink" Target="https://t.me/education_eco" TargetMode="External"/><Relationship Id="rId6" Type="http://schemas.openxmlformats.org/officeDocument/2006/relationships/hyperlink" Target="https://t.me/etosher" TargetMode="External"/><Relationship Id="rId7" Type="http://schemas.openxmlformats.org/officeDocument/2006/relationships/hyperlink" Target="https://t.me/air_quality_science" TargetMode="External"/></Relationships>
</file>

<file path=ppt/slides/_rels/slide17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17.xml" Type="http://schemas.openxmlformats.org/officeDocument/2006/relationships/notesSlide"/><Relationship Id="rId3" Target="https://infoclimate.us14.list-manage.com/track/click?u=df872b3efd51d1cd2ba1eb5a9&amp;id=4476c2dd5e&amp;e=8a290a0b6d" TargetMode="External" Type="http://schemas.openxmlformats.org/officeDocument/2006/relationships/hyperlink"/><Relationship Id="rId4" Target="../media/image1.png" Type="http://schemas.openxmlformats.org/officeDocument/2006/relationships/image"/><Relationship Id="rId5" Target="../media/image2.jpeg" Type="http://schemas.openxmlformats.org/officeDocument/2006/relationships/image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hyperlink" Target="https://www.carbonfootprint.com/calculator.aspx" TargetMode="External"/><Relationship Id="rId4" Type="http://schemas.openxmlformats.org/officeDocument/2006/relationships/hyperlink" Target="https://www.waterfootprint.org/resources/interactive-tools/personal-water-footprint-calculator/" TargetMode="External"/><Relationship Id="rId5" Type="http://schemas.openxmlformats.org/officeDocument/2006/relationships/hyperlink" Target="https://www.waterfootprint.org/resources/interactive-tools/extended-water-footprint-calculator/" TargetMode="External"/><Relationship Id="rId6" Type="http://schemas.openxmlformats.org/officeDocument/2006/relationships/hyperlink" Target="https://www.footprintcalculator.org/home/en" TargetMode="Externa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hyperlink" Target="https://globalcarbonatlas.org/" TargetMode="External"/><Relationship Id="rId4" Type="http://schemas.openxmlformats.org/officeDocument/2006/relationships/hyperlink" Target="https://www.overshootday.org/newsroom/country-overshoot-days/" TargetMode="External"/><Relationship Id="rId5" Type="http://schemas.openxmlformats.org/officeDocument/2006/relationships/hyperlink" Target="https://www.waterfootprint.org/resources/interactive-tools/product-gallery/" TargetMode="External"/><Relationship Id="rId6" Type="http://schemas.openxmlformats.org/officeDocument/2006/relationships/hyperlink" Target="https://www.waterfootprint.org/resources/interactive-tools/national-water-footprint-explorer/" TargetMode="External"/><Relationship Id="rId7" Type="http://schemas.openxmlformats.org/officeDocument/2006/relationships/hyperlink" Target="https://data.footprintnetwork.org/?_ga=2.173357219.1432972209.1574400746-801039877.1574400746#/" TargetMode="Externa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fires.ru/" TargetMode="External"/><Relationship Id="rId4" Type="http://schemas.openxmlformats.org/officeDocument/2006/relationships/hyperlink" Target="https://firms.modaps.eosdis.nasa.gov/map/#d:2023-05-07..2023-05-13;l:fires_all,street;@71.6,48.7,5.7z" TargetMode="External"/><Relationship Id="rId9" Type="http://schemas.openxmlformats.org/officeDocument/2006/relationships/hyperlink" Target="https://wasteopen.gharysh.kz/" TargetMode="External"/><Relationship Id="rId5" Type="http://schemas.openxmlformats.org/officeDocument/2006/relationships/hyperlink" Target="https://www.windy.com/?43.264,76.929,5" TargetMode="External"/><Relationship Id="rId6" Type="http://schemas.openxmlformats.org/officeDocument/2006/relationships/hyperlink" Target="https://www.globalforestwatch.org/map/country/KAZ/" TargetMode="External"/><Relationship Id="rId7" Type="http://schemas.openxmlformats.org/officeDocument/2006/relationships/hyperlink" Target="https://climate.nasa.gov/images-of-change/?intent=131&amp;id=879#879-retreat-of-the-quelccaya-ice-cap-peru" TargetMode="External"/><Relationship Id="rId8" Type="http://schemas.openxmlformats.org/officeDocument/2006/relationships/hyperlink" Target="https://www.waterfootprintassessmenttool.org/world/accounting/map/blue" TargetMode="External"/></Relationships>
</file>

<file path=ppt/slides/_rels/slide7.xml.rels><?xml version="1.0" encoding="UTF-8" standalone="yes" ?><Relationships xmlns="http://schemas.openxmlformats.org/package/2006/relationships"><Relationship Id="rId1" Target="../slideLayouts/slideLayout2.xml" Type="http://schemas.openxmlformats.org/officeDocument/2006/relationships/slideLayout"/><Relationship Id="rId2" Target="../notesSlides/notesSlide7.xml" Type="http://schemas.openxmlformats.org/officeDocument/2006/relationships/notesSlide"/><Relationship Id="rId3" Target="../media/image4.jpeg" Type="http://schemas.openxmlformats.org/officeDocument/2006/relationships/image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Relationship Id="rId3" Type="http://schemas.openxmlformats.org/officeDocument/2006/relationships/hyperlink" Target="https://ecogolik.ru/sostav_kosmetika/" TargetMode="External"/><Relationship Id="rId4" Type="http://schemas.openxmlformats.org/officeDocument/2006/relationships/hyperlink" Target="https://www.ewg.org/skindeep/" TargetMode="External"/><Relationship Id="rId5" Type="http://schemas.openxmlformats.org/officeDocument/2006/relationships/hyperlink" Target="https://www.ecolabelindex.com/ecolabels/?st=category,textiles" TargetMode="External"/><Relationship Id="rId6" Type="http://schemas.openxmlformats.org/officeDocument/2006/relationships/hyperlink" Target="https://t.me/factcheckkz" TargetMode="External"/><Relationship Id="rId7" Type="http://schemas.openxmlformats.org/officeDocument/2006/relationships/hyperlink" Target="https://t.me/provereno_media" TargetMode="External"/></Relationships>
</file>

<file path=ppt/slides/_rels/slide9.xml.rels><?xml version="1.0" encoding="UTF-8" standalone="yes"?><Relationships xmlns="http://schemas.openxmlformats.org/package/2006/relationships"><Relationship Id="rId10" Type="http://schemas.openxmlformats.org/officeDocument/2006/relationships/hyperlink" Target="https://www.floodmap.net/" TargetMode="External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s://caneecca.org/" TargetMode="External"/><Relationship Id="rId4" Type="http://schemas.openxmlformats.org/officeDocument/2006/relationships/hyperlink" Target="https://www.ipcc.ch/" TargetMode="External"/><Relationship Id="rId9" Type="http://schemas.openxmlformats.org/officeDocument/2006/relationships/hyperlink" Target="https://climateactiontracker.org/countries/kazakhstan/" TargetMode="External"/><Relationship Id="rId5" Type="http://schemas.openxmlformats.org/officeDocument/2006/relationships/hyperlink" Target="https://www.un.org/ru/youthink/climate.shtml" TargetMode="External"/><Relationship Id="rId6" Type="http://schemas.openxmlformats.org/officeDocument/2006/relationships/hyperlink" Target="https://wmo.int/ru" TargetMode="External"/><Relationship Id="rId7" Type="http://schemas.openxmlformats.org/officeDocument/2006/relationships/hyperlink" Target="https://science.nasa.gov/climate-change/" TargetMode="External"/><Relationship Id="rId8" Type="http://schemas.openxmlformats.org/officeDocument/2006/relationships/hyperlink" Target="https://kids.nationalgeographic.com/science/article/climate-chan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"/>
          <p:cNvSpPr txBox="1"/>
          <p:nvPr>
            <p:ph idx="4294967295" type="ctrTitle"/>
          </p:nvPr>
        </p:nvSpPr>
        <p:spPr>
          <a:xfrm>
            <a:off x="420775" y="1325375"/>
            <a:ext cx="8520600" cy="19578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3"/>
              </a:buClr>
              <a:buSzPts val="5400"/>
              <a:buFont typeface="Alfa Slab One"/>
              <a:buNone/>
            </a:pPr>
            <a:r>
              <a:rPr b="0" i="0" lang="ru" sz="5600" u="none" cap="none" strike="noStrike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Ақпаратты қайдан алу керек?</a:t>
            </a:r>
            <a:endParaRPr b="0" i="0" sz="5600" u="none" cap="none" strike="noStrike"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pic>
        <p:nvPicPr>
          <p:cNvPr id="63" name="Google Shape;63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20775" y="75688"/>
            <a:ext cx="4846775" cy="50022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64" name="Google Shape;64;p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2e6cec46c94_0_7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Ресми дереккөздер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7" name="Google Shape;127;g2e6cec46c94_0_77"/>
          <p:cNvSpPr txBox="1"/>
          <p:nvPr>
            <p:ph idx="1" type="body"/>
          </p:nvPr>
        </p:nvSpPr>
        <p:spPr>
          <a:xfrm>
            <a:off x="210125" y="1950575"/>
            <a:ext cx="86070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https://www.kazhydromet.kz/ru/ecology/ezhemesyachnyy-informacionnyy-byulleten-o-sostoyanii-okruzhayuschey-sredy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Казгидромет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https://stat.gov.kz/ru/industries/environment/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Ұлттық статистика бюросы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https://www.gov.kz/memleket/entities/ecogeo?lang=ru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Экология министрлігі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28" name="Google Shape;128;g2e6cec46c94_0_7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2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e6cec46c94_0_10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Ресми дереккөздер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34" name="Google Shape;134;g2e6cec46c94_0_107"/>
          <p:cNvSpPr txBox="1"/>
          <p:nvPr>
            <p:ph idx="1" type="body"/>
          </p:nvPr>
        </p:nvSpPr>
        <p:spPr>
          <a:xfrm>
            <a:off x="210125" y="731375"/>
            <a:ext cx="86568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https://www.who.int/data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ДДҰ - деректер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https://data.unicef.org/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Юнисеф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https://data.worldbank.org/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Дүниежүзілік банк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https://ourworldindata.org/charts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көп статистика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accent5"/>
                </a:solidFill>
                <a:latin typeface="Montserrat"/>
                <a:ea typeface="Montserrat"/>
                <a:cs typeface="Montserrat"/>
                <a:sym typeface="Montserrat"/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https://www.un.org/ru/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БҰҰ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https://www.un.org/sustainabledevelopment/ru/sustainable-development-goals/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Орнықты Даму мақсаттары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9"/>
              </a:rPr>
              <a:t>https://www.fao.org/about/about-fao/ru/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Азық-түлік және ауыл шаруашылығы ұйымы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35" name="Google Shape;135;g2e6cec46c94_0_10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Google Shape;140;g2e6cec46c94_0_89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Ғылыми мақалалар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1" name="Google Shape;141;g2e6cec46c94_0_89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https://www.sciencedirect.com/search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https://www.mdpi.com/search?q=footprint&amp;journal=resources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https://www.tandfonline.com/action/doSearch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https://www.ncbi.nlm.nih.gov/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b="1"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https://scholar.google.com/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42" name="Google Shape;142;g2e6cec46c94_0_89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g2e6cec46c94_0_70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Жаңалықтар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48" name="Google Shape;148;g2e6cec46c94_0_70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u="sng">
                <a:solidFill>
                  <a:schemeClr val="hlink"/>
                </a:solidFill>
                <a:hlinkClick r:id="rId3"/>
              </a:rPr>
              <a:t>https://livingasia.online/</a:t>
            </a:r>
            <a:r>
              <a:rPr lang="ru"/>
              <a:t> </a:t>
            </a:r>
            <a:endParaRPr/>
          </a:p>
          <a:p>
            <a:pPr indent="-3429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ru" u="sng">
                <a:solidFill>
                  <a:schemeClr val="hlink"/>
                </a:solidFill>
                <a:hlinkClick r:id="rId4"/>
              </a:rPr>
              <a:t>https://ecostan.rocks/</a:t>
            </a:r>
            <a:r>
              <a:rPr lang="ru"/>
              <a:t> </a:t>
            </a:r>
            <a:endParaRPr/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https://plus-one.ru/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http://www.ecocommunity.ru/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49" name="Google Shape;149;g2e6cec46c94_0_70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2e6cec46c94_0_134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Подкасттар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55" name="Google Shape;155;g2e6cec46c94_0_134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3"/>
              </a:rPr>
              <a:t>💚Тазалықты мұра ет 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4"/>
              </a:rPr>
              <a:t>💚Qarlygash тұрмыстағы экология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5"/>
              </a:rPr>
              <a:t>💚РБК Трендтер ұсынған жасыл подкаст.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6"/>
              </a:rPr>
              <a:t>💚Гринпис қайда қарап отыр?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7"/>
              </a:rPr>
              <a:t>💚Таза ел, сондай-ақ «Комсомольская правда» радиосынан 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8"/>
              </a:rPr>
              <a:t>💚«ЭГО-дан ЭКО-ға», Экология, орнықты даму, ESG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9"/>
              </a:rPr>
              <a:t>💚Мен бүгін бұл туралы ойланамын, Зоя Андерс.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10"/>
              </a:rPr>
              <a:t>💚</a:t>
            </a:r>
            <a:r>
              <a:rPr lang="ru" sz="1298">
                <a:solidFill>
                  <a:srgbClr val="242B2C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</a:rPr>
              <a:t>Одан да жылырақ</a:t>
            </a:r>
            <a:endParaRPr sz="1298">
              <a:solidFill>
                <a:srgbClr val="242B2C"/>
              </a:solidFill>
              <a:highlight>
                <a:srgbClr val="FFFFFF"/>
              </a:highlight>
              <a:latin typeface="Montserrat"/>
              <a:ea typeface="Montserrat"/>
              <a:cs typeface="Montserrat"/>
              <a:sym typeface="Montserrat"/>
            </a:endParaRPr>
          </a:p>
          <a:p>
            <a:pPr indent="-324643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Montserrat"/>
                <a:ea typeface="Montserrat"/>
                <a:cs typeface="Montserrat"/>
                <a:sym typeface="Montserrat"/>
                <a:hlinkClick r:id="rId11"/>
              </a:rPr>
              <a:t>💚Пакет</a:t>
            </a:r>
            <a:r>
              <a:rPr lang="ru" sz="1654">
                <a:latin typeface="Montserrat"/>
                <a:ea typeface="Montserrat"/>
                <a:cs typeface="Montserrat"/>
                <a:sym typeface="Montserrat"/>
              </a:rPr>
              <a:t> қажет емес</a:t>
            </a:r>
            <a:endParaRPr sz="1654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56" name="Google Shape;156;g2e6cec46c94_0_134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Google Shape;161;g2e6cec46c94_0_14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Дүрбелеңсіз экология подкасты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62" name="Google Shape;162;g2e6cec46c94_0_147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24643" lvl="0" marL="4572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●"/>
            </a:pPr>
            <a:r>
              <a:rPr lang="ru" sz="1298" u="sng">
                <a:solidFill>
                  <a:schemeClr val="hlink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  <a:hlinkClick r:id="rId3"/>
              </a:rPr>
              <a:t>Youtube</a:t>
            </a:r>
            <a:endParaRPr sz="1298"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-324643" lvl="1" marL="9144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513"/>
              <a:buFont typeface="Montserrat"/>
              <a:buChar char="○"/>
            </a:pPr>
            <a:r>
              <a:rPr lang="ru" sz="1654"/>
              <a:t>1 маусым - қалдықтар</a:t>
            </a:r>
            <a:endParaRPr sz="1654"/>
          </a:p>
          <a:p>
            <a:pPr indent="-333692" lvl="1" marL="9144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55"/>
              <a:buChar char="○"/>
            </a:pPr>
            <a:r>
              <a:rPr lang="ru" sz="1654"/>
              <a:t>2 маусым - әр түрлі</a:t>
            </a:r>
            <a:endParaRPr sz="1654"/>
          </a:p>
          <a:p>
            <a:pPr indent="-333692" lvl="1" marL="9144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55"/>
              <a:buChar char="○"/>
            </a:pPr>
            <a:r>
              <a:rPr lang="ru" sz="1654"/>
              <a:t>3 маусым - су</a:t>
            </a:r>
            <a:endParaRPr sz="1654"/>
          </a:p>
          <a:p>
            <a:pPr indent="-333692" lvl="0" marL="4572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 u="sng">
                <a:solidFill>
                  <a:schemeClr val="hlink"/>
                </a:solidFill>
                <a:hlinkClick r:id="rId4"/>
              </a:rPr>
              <a:t>https://ecologiya-bez-paniki.mave.digital/</a:t>
            </a:r>
            <a:r>
              <a:rPr lang="ru" sz="1654"/>
              <a:t> </a:t>
            </a:r>
            <a:endParaRPr sz="1654"/>
          </a:p>
          <a:p>
            <a:pPr indent="-333692" lvl="0" marL="457200" marR="139700" rtl="0" algn="l">
              <a:lnSpc>
                <a:spcPct val="95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 u="sng">
                <a:solidFill>
                  <a:schemeClr val="hlink"/>
                </a:solidFill>
                <a:hlinkClick r:id="rId5"/>
              </a:rPr>
              <a:t>Instagram</a:t>
            </a:r>
            <a:endParaRPr sz="1654"/>
          </a:p>
        </p:txBody>
      </p:sp>
      <p:cxnSp>
        <p:nvCxnSpPr>
          <p:cNvPr id="163" name="Google Shape;163;g2e6cec46c94_0_14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64" name="Google Shape;164;g2e6cec46c94_0_147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>
            <a:off x="4723950" y="1485863"/>
            <a:ext cx="4420050" cy="3685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g2e6cec46c94_0_15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Телеграм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70" name="Google Shape;170;g2e6cec46c94_0_157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3"/>
              </a:rPr>
              <a:t>Climate Action Network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/>
              <a:t>Шырайналма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/>
              <a:t>Фанатизмсіз экология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4"/>
              </a:rPr>
              <a:t>ESG World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/>
              <a:t>Экология саусақтарда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5"/>
              </a:rPr>
              <a:t>EducationEco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6"/>
              </a:rPr>
              <a:t>Лайфстайл, шеринг, ақылды тұтыну, урбанистика</a:t>
            </a:r>
            <a:endParaRPr sz="1654"/>
          </a:p>
          <a:p>
            <a:pPr indent="-333692" lvl="0" marL="45720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>
                <a:solidFill>
                  <a:schemeClr val="hlink"/>
                </a:solidFill>
                <a:uFill>
                  <a:noFill/>
                </a:uFill>
                <a:hlinkClick r:id="rId7"/>
              </a:rPr>
              <a:t>Air Quality Science</a:t>
            </a:r>
            <a:endParaRPr sz="1654"/>
          </a:p>
          <a:p>
            <a:pPr indent="0" lvl="0" marL="0" marR="1397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654"/>
          </a:p>
        </p:txBody>
      </p:sp>
      <p:cxnSp>
        <p:nvCxnSpPr>
          <p:cNvPr id="171" name="Google Shape;171;g2e6cec46c94_0_15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75" name="Shape 1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Google Shape;176;g2e6cec46c94_0_125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Қосымша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77" name="Google Shape;177;g2e6cec46c94_0_125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ru" sz="21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Google Alerts</a:t>
            </a:r>
            <a:endParaRPr b="1" sz="2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Montserrat"/>
              <a:buChar char="●"/>
            </a:pPr>
            <a:r>
              <a:rPr lang="ru" sz="21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 Climate Action Network</a:t>
            </a:r>
            <a:r>
              <a:rPr lang="ru" sz="2100">
                <a:solidFill>
                  <a:srgbClr val="000000"/>
                </a:solidFill>
                <a:latin typeface="Montserrat"/>
                <a:ea typeface="Montserrat"/>
                <a:cs typeface="Montserrat"/>
                <a:sym typeface="Montserrat"/>
              </a:rPr>
              <a:t> сілтемесіне жазылу</a:t>
            </a:r>
            <a:endParaRPr sz="2100">
              <a:solidFill>
                <a:srgbClr val="000000"/>
              </a:solidFill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78" name="Google Shape;178;g2e6cec46c94_0_125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79" name="Google Shape;179;g2e6cec46c94_0_125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637575" y="1886358"/>
            <a:ext cx="4795825" cy="3197217"/>
          </a:xfrm>
          <a:prstGeom prst="rect">
            <a:avLst/>
          </a:prstGeom>
          <a:noFill/>
          <a:ln>
            <a:noFill/>
          </a:ln>
        </p:spPr>
      </p:pic>
      <p:pic>
        <p:nvPicPr>
          <p:cNvPr id="180" name="Google Shape;180;g2e6cec46c94_0_125"/>
          <p:cNvPicPr preferRelativeResize="0"/>
          <p:nvPr/>
        </p:nvPicPr>
        <p:blipFill rotWithShape="1">
          <a:blip r:embed="rId5">
            <a:alphaModFix/>
          </a:blip>
          <a:srcRect b="0" l="0" r="0" t="0"/>
          <a:stretch/>
        </p:blipFill>
        <p:spPr>
          <a:xfrm>
            <a:off x="5923800" y="2678113"/>
            <a:ext cx="2095500" cy="23336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2"/>
          <p:cNvSpPr txBox="1"/>
          <p:nvPr>
            <p:ph type="title"/>
          </p:nvPr>
        </p:nvSpPr>
        <p:spPr>
          <a:xfrm>
            <a:off x="308175" y="154675"/>
            <a:ext cx="17934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Жоспар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0" name="Google Shape;70;p2"/>
          <p:cNvSpPr txBox="1"/>
          <p:nvPr>
            <p:ph idx="1" type="body"/>
          </p:nvPr>
        </p:nvSpPr>
        <p:spPr>
          <a:xfrm>
            <a:off x="210125" y="883775"/>
            <a:ext cx="9003600" cy="3609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Medium"/>
              <a:buChar char="●"/>
            </a:pPr>
            <a:r>
              <a:rPr lang="ru" sz="2100">
                <a:latin typeface="Montserrat Medium"/>
                <a:ea typeface="Montserrat Medium"/>
                <a:cs typeface="Montserrat Medium"/>
                <a:sym typeface="Montserrat Medium"/>
              </a:rPr>
              <a:t>Ақпаратты қайдан алу керек</a:t>
            </a:r>
            <a:endParaRPr sz="21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Font typeface="Montserrat Medium"/>
              <a:buChar char="○"/>
            </a:pPr>
            <a:r>
              <a:rPr lang="ru" sz="1700">
                <a:latin typeface="Montserrat Medium"/>
                <a:ea typeface="Montserrat Medium"/>
                <a:cs typeface="Montserrat Medium"/>
                <a:sym typeface="Montserrat Medium"/>
              </a:rPr>
              <a:t>хабардар болу</a:t>
            </a:r>
            <a:endParaRPr sz="17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36550" lvl="1" marL="9144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700"/>
              <a:buFont typeface="Montserrat Medium"/>
              <a:buChar char="○"/>
            </a:pPr>
            <a:r>
              <a:rPr lang="ru" sz="1700">
                <a:latin typeface="Montserrat Medium"/>
                <a:ea typeface="Montserrat Medium"/>
                <a:cs typeface="Montserrat Medium"/>
                <a:sym typeface="Montserrat Medium"/>
              </a:rPr>
              <a:t>жаңа идеялар</a:t>
            </a:r>
            <a:endParaRPr sz="17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Medium"/>
              <a:buChar char="●"/>
            </a:pPr>
            <a:r>
              <a:rPr lang="ru" sz="2100">
                <a:latin typeface="Montserrat Medium"/>
                <a:ea typeface="Montserrat Medium"/>
                <a:cs typeface="Montserrat Medium"/>
                <a:sym typeface="Montserrat Medium"/>
              </a:rPr>
              <a:t>Ақпаратты қалай тексереді</a:t>
            </a:r>
            <a:endParaRPr sz="21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Medium"/>
              <a:buChar char="●"/>
            </a:pPr>
            <a:r>
              <a:rPr lang="ru" sz="2100">
                <a:latin typeface="Montserrat Medium"/>
                <a:ea typeface="Montserrat Medium"/>
                <a:cs typeface="Montserrat Medium"/>
                <a:sym typeface="Montserrat Medium"/>
              </a:rPr>
              <a:t>Ресми дереккөздер</a:t>
            </a:r>
            <a:endParaRPr sz="2100">
              <a:latin typeface="Montserrat Medium"/>
              <a:ea typeface="Montserrat Medium"/>
              <a:cs typeface="Montserrat Medium"/>
              <a:sym typeface="Montserrat Medium"/>
            </a:endParaRPr>
          </a:p>
          <a:p>
            <a:pPr indent="-3619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100"/>
              <a:buFont typeface="Montserrat Medium"/>
              <a:buChar char="●"/>
            </a:pPr>
            <a:r>
              <a:rPr lang="ru" sz="2100">
                <a:latin typeface="Montserrat Medium"/>
                <a:ea typeface="Montserrat Medium"/>
                <a:cs typeface="Montserrat Medium"/>
                <a:sym typeface="Montserrat Medium"/>
              </a:rPr>
              <a:t>Зерттеулер, ғылыми жұмыстар</a:t>
            </a:r>
            <a:endParaRPr sz="2100">
              <a:latin typeface="Montserrat Medium"/>
              <a:ea typeface="Montserrat Medium"/>
              <a:cs typeface="Montserrat Medium"/>
              <a:sym typeface="Montserrat Medium"/>
            </a:endParaRPr>
          </a:p>
        </p:txBody>
      </p:sp>
      <p:cxnSp>
        <p:nvCxnSpPr>
          <p:cNvPr id="71" name="Google Shape;71;p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e63830023f_0_13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Дереккөздер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77" name="Google Shape;77;g2e63830023f_0_13"/>
          <p:cNvSpPr txBox="1"/>
          <p:nvPr>
            <p:ph idx="1" type="body"/>
          </p:nvPr>
        </p:nvSpPr>
        <p:spPr>
          <a:xfrm>
            <a:off x="210125" y="945250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 Medium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Сайттар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Әлеуметтік желілер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Подкасттар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Телеграм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Сілтеме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  <a:p>
            <a:pPr indent="-35560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2000"/>
              <a:buFont typeface="Montserrat"/>
              <a:buChar char="●"/>
            </a:pPr>
            <a:r>
              <a:rPr lang="ru" sz="2000">
                <a:latin typeface="Montserrat"/>
                <a:ea typeface="Montserrat"/>
                <a:cs typeface="Montserrat"/>
                <a:sym typeface="Montserrat"/>
              </a:rPr>
              <a:t>Ресми дереккөздер</a:t>
            </a:r>
            <a:endParaRPr sz="20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78" name="Google Shape;78;g2e63830023f_0_13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2e6cec46c94_0_12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Калькуляторлар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84" name="Google Shape;84;g2e6cec46c94_0_12"/>
          <p:cNvSpPr txBox="1"/>
          <p:nvPr>
            <p:ph idx="1" type="body"/>
          </p:nvPr>
        </p:nvSpPr>
        <p:spPr>
          <a:xfrm>
            <a:off x="210125" y="883750"/>
            <a:ext cx="67323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 Medium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https://www.carbonfootprint.com/calculator.aspx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көміртегі ізі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https://www.waterfootprint.org/resources/interactive-tools/personal-water-footprint-calculator/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су ізі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https://www.waterfootprint.org/resources/interactive-tools/extended-water-footprint-calculator/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кеңейтілген су ізі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https://www.footprintcalculator.org/home/en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Эко-ізі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85" name="Google Shape;85;g2e6cec46c94_0_12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2e6cec46c94_0_19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Көміртек және су ізі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1" name="Google Shape;91;g2e6cec46c94_0_19"/>
          <p:cNvSpPr txBox="1"/>
          <p:nvPr>
            <p:ph idx="1" type="body"/>
          </p:nvPr>
        </p:nvSpPr>
        <p:spPr>
          <a:xfrm>
            <a:off x="210125" y="731375"/>
            <a:ext cx="69120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 Medium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https://globalcarbonatlas.org/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 - көміртегі ізінің атласы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https://www.overshootday.org/newsroom/country-overshoot-days/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 - Экологиялық борыш күні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https://www.waterfootprint.org/resources/interactive-tools/product-gallery/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- азық-түліктердің су ізі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https://www.waterfootprint.org/resources/interactive-tools/national-water-footprint-explorer/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- елдердің су ізі</a:t>
            </a:r>
            <a:endParaRPr sz="1400">
              <a:latin typeface="Montserrat"/>
              <a:ea typeface="Montserrat"/>
              <a:cs typeface="Montserrat"/>
              <a:sym typeface="Montserrat"/>
            </a:endParaRPr>
          </a:p>
          <a:p>
            <a:pPr indent="-31750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400"/>
              <a:buFont typeface="Montserrat"/>
              <a:buChar char="●"/>
            </a:pPr>
            <a:r>
              <a:rPr lang="ru" sz="14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https://data.footprintnetwork.org/?_ga=2.173357219.1432972209.1574400746-801039877.1574400746#/</a:t>
            </a:r>
            <a:r>
              <a:rPr lang="ru" sz="1400">
                <a:latin typeface="Montserrat"/>
                <a:ea typeface="Montserrat"/>
                <a:cs typeface="Montserrat"/>
                <a:sym typeface="Montserrat"/>
              </a:rPr>
              <a:t> - елдердің биосыйымдылығы және эко-ізі</a:t>
            </a:r>
            <a:endParaRPr b="1" sz="14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2" name="Google Shape;92;g2e6cec46c94_0_19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2e6cec46c94_0_26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Карталар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98" name="Google Shape;98;g2e6cec46c94_0_26"/>
          <p:cNvSpPr txBox="1"/>
          <p:nvPr>
            <p:ph idx="1" type="body"/>
          </p:nvPr>
        </p:nvSpPr>
        <p:spPr>
          <a:xfrm>
            <a:off x="-170875" y="1264775"/>
            <a:ext cx="76227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https://fires.ru/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өрттер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https://firms.modaps.eosdis.nasa.gov/map/#d:2023-05-07..2023-05-13;l:fires_all,street;@71.6,48.7,5.7z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өрттер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https://www.windy.com/?43.264,76.929,5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 ауа, ластауыштар, желдер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https://www.globalforestwatch.org/map/country/KAZ/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ормандар картасы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https://climate.nasa.gov/images-of-change/?intent=131&amp;id=879#879-retreat-of-the-quelccaya-ice-cap-peru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Климаттың өзгеруі туралы НАСА фотосуреті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https://www.waterfootprintassessmenttool.org/world/accounting/map/blue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су ізі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9"/>
              </a:rPr>
              <a:t>https://wasteopen.gharysh.kz/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Қазақстанның экологиялық картасы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99" name="Google Shape;99;g2e6cec46c94_0_26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e6cec46c94_0_187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 Google Earth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05" name="Google Shape;105;g2e6cec46c94_0_187"/>
          <p:cNvSpPr txBox="1"/>
          <p:nvPr>
            <p:ph idx="1" type="body"/>
          </p:nvPr>
        </p:nvSpPr>
        <p:spPr>
          <a:xfrm>
            <a:off x="210125" y="731375"/>
            <a:ext cx="90036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</a:pPr>
            <a:r>
              <a:t/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06" name="Google Shape;106;g2e6cec46c94_0_187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7" name="Google Shape;107;g2e6cec46c94_0_18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375" y="822375"/>
            <a:ext cx="8273105" cy="432112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1" name="Shape 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g2e6cec46c94_0_46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Ақпаратты тексеру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13" name="Google Shape;113;g2e6cec46c94_0_46"/>
          <p:cNvSpPr txBox="1"/>
          <p:nvPr>
            <p:ph idx="1" type="body"/>
          </p:nvPr>
        </p:nvSpPr>
        <p:spPr>
          <a:xfrm>
            <a:off x="-94675" y="1950575"/>
            <a:ext cx="86070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https://ecogolik.ru/sostav_kosmetika/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косметика мен тұрмыстық химия құрамын тексеру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https://www.ewg.org/skindeep/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зерттеулерге сілтеме арқылы құрамдарды тексеру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https://www.ecolabelindex.com/ecolabels/?st=category,textiles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Экотаңбалаулар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33692" lvl="0" marL="457200" marR="1397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 u="sng">
                <a:solidFill>
                  <a:schemeClr val="accent5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Factcheck.kz </a:t>
            </a:r>
            <a:endParaRPr sz="1654"/>
          </a:p>
          <a:p>
            <a:pPr indent="-333692" lvl="0" marL="457200" marR="139700" rtl="0" algn="l">
              <a:lnSpc>
                <a:spcPct val="200000"/>
              </a:lnSpc>
              <a:spcBef>
                <a:spcPts val="0"/>
              </a:spcBef>
              <a:spcAft>
                <a:spcPts val="0"/>
              </a:spcAft>
              <a:buSzPts val="1655"/>
              <a:buChar char="●"/>
            </a:pPr>
            <a:r>
              <a:rPr lang="ru" sz="1654" u="sng">
                <a:solidFill>
                  <a:schemeClr val="accent5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Проверено.Медиа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14" name="Google Shape;114;g2e6cec46c94_0_46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Google Shape;119;g2e6cec46c94_0_61"/>
          <p:cNvSpPr txBox="1"/>
          <p:nvPr>
            <p:ph type="title"/>
          </p:nvPr>
        </p:nvSpPr>
        <p:spPr>
          <a:xfrm>
            <a:off x="308175" y="154675"/>
            <a:ext cx="74133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11111"/>
              <a:buNone/>
            </a:pPr>
            <a:r>
              <a:rPr lang="ru">
                <a:solidFill>
                  <a:srgbClr val="009DDB"/>
                </a:solidFill>
                <a:latin typeface="Montserrat Black"/>
                <a:ea typeface="Montserrat Black"/>
                <a:cs typeface="Montserrat Black"/>
                <a:sym typeface="Montserrat Black"/>
              </a:rPr>
              <a:t>Климаттың өзгеруі</a:t>
            </a:r>
            <a:endParaRPr>
              <a:solidFill>
                <a:srgbClr val="009DDB"/>
              </a:solidFill>
              <a:latin typeface="Montserrat Black"/>
              <a:ea typeface="Montserrat Black"/>
              <a:cs typeface="Montserrat Black"/>
              <a:sym typeface="Montserrat Black"/>
            </a:endParaRPr>
          </a:p>
        </p:txBody>
      </p:sp>
      <p:sp>
        <p:nvSpPr>
          <p:cNvPr id="120" name="Google Shape;120;g2e6cec46c94_0_61"/>
          <p:cNvSpPr txBox="1"/>
          <p:nvPr>
            <p:ph idx="1" type="body"/>
          </p:nvPr>
        </p:nvSpPr>
        <p:spPr>
          <a:xfrm>
            <a:off x="-170875" y="731375"/>
            <a:ext cx="7413300" cy="412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3"/>
              </a:rPr>
              <a:t>https://caneecca.org/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 - Шығыс Еуропа, Кавказ және ОА аймағындағы климаттық қоғамдық ұйымдар желісі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4"/>
              </a:rPr>
              <a:t>https://www.ipcc.ch/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КӨМСТ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5"/>
              </a:rPr>
              <a:t>https://www.un.org/ru/youthink/climate.shtml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 БҰҰ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6"/>
              </a:rPr>
              <a:t>https://wmo.int/ru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Дүниежүзілік метеорологиялық ұйым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7"/>
              </a:rPr>
              <a:t>https://science.nasa.gov/climate-change/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NASA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8"/>
              </a:rPr>
              <a:t>https://kids.nationalgeographic.com/science/article/climate-change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National geographic</a:t>
            </a:r>
            <a:endParaRPr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9"/>
              </a:rPr>
              <a:t>https://climateactiontracker.org/countries/kazakhstan/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елдер өз міндеттемелерін қалай орындайды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  <a:p>
            <a:pPr indent="-323850" lvl="0" marL="45720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SzPts val="1500"/>
              <a:buFont typeface="Montserrat"/>
              <a:buChar char="●"/>
            </a:pPr>
            <a:r>
              <a:rPr lang="ru" sz="1500" u="sng">
                <a:solidFill>
                  <a:schemeClr val="hlink"/>
                </a:solidFill>
                <a:latin typeface="Montserrat"/>
                <a:ea typeface="Montserrat"/>
                <a:cs typeface="Montserrat"/>
                <a:sym typeface="Montserrat"/>
                <a:hlinkClick r:id="rId10"/>
              </a:rPr>
              <a:t>https://www.floodmap.net/</a:t>
            </a:r>
            <a:r>
              <a:rPr lang="ru" sz="1500">
                <a:latin typeface="Montserrat"/>
                <a:ea typeface="Montserrat"/>
                <a:cs typeface="Montserrat"/>
                <a:sym typeface="Montserrat"/>
              </a:rPr>
              <a:t> - </a:t>
            </a:r>
            <a:r>
              <a:rPr b="1" lang="ru" sz="1500">
                <a:latin typeface="Montserrat"/>
                <a:ea typeface="Montserrat"/>
                <a:cs typeface="Montserrat"/>
                <a:sym typeface="Montserrat"/>
              </a:rPr>
              <a:t>модельдеу, карта. Нені су басады.</a:t>
            </a:r>
            <a:endParaRPr b="1" sz="1500">
              <a:latin typeface="Montserrat"/>
              <a:ea typeface="Montserrat"/>
              <a:cs typeface="Montserrat"/>
              <a:sym typeface="Montserrat"/>
            </a:endParaRPr>
          </a:p>
        </p:txBody>
      </p:sp>
      <p:cxnSp>
        <p:nvCxnSpPr>
          <p:cNvPr id="121" name="Google Shape;121;g2e6cec46c94_0_61"/>
          <p:cNvCxnSpPr/>
          <p:nvPr/>
        </p:nvCxnSpPr>
        <p:spPr>
          <a:xfrm>
            <a:off x="421250" y="710725"/>
            <a:ext cx="8395800" cy="0"/>
          </a:xfrm>
          <a:prstGeom prst="straightConnector1">
            <a:avLst/>
          </a:prstGeom>
          <a:noFill/>
          <a:ln cap="flat" cmpd="sng" w="28575">
            <a:solidFill>
              <a:srgbClr val="009DDB"/>
            </a:solidFill>
            <a:prstDash val="solid"/>
            <a:round/>
            <a:headEnd len="sm" w="sm" type="none"/>
            <a:tailEnd len="sm" w="sm" type="none"/>
          </a:ln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ameday">
  <a:themeElements>
    <a:clrScheme name="Gameday">
      <a:dk1>
        <a:srgbClr val="4285F4"/>
      </a:dk1>
      <a:lt1>
        <a:srgbClr val="FFFFFF"/>
      </a:lt1>
      <a:dk2>
        <a:srgbClr val="666666"/>
      </a:dk2>
      <a:lt2>
        <a:srgbClr val="D9D9D9"/>
      </a:lt2>
      <a:accent1>
        <a:srgbClr val="455A64"/>
      </a:accent1>
      <a:accent2>
        <a:srgbClr val="607D8B"/>
      </a:accent2>
      <a:accent3>
        <a:srgbClr val="FF5722"/>
      </a:accent3>
      <a:accent4>
        <a:srgbClr val="D84315"/>
      </a:accent4>
      <a:accent5>
        <a:srgbClr val="1C3AA9"/>
      </a:accent5>
      <a:accent6>
        <a:srgbClr val="FFAB40"/>
      </a:accent6>
      <a:hlink>
        <a:srgbClr val="1C3AA9"/>
      </a:hlink>
      <a:folHlink>
        <a:srgbClr val="1C3AA9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name="NXPowerLiteLastOptimized" pid="2">
    <vt:lpwstr>991380</vt:lpwstr>
  </property>
  <property fmtid="{D5CDD505-2E9C-101B-9397-08002B2CF9AE}" name="NXPowerLiteSettings" pid="3">
    <vt:lpwstr>F7000400038000</vt:lpwstr>
  </property>
  <property fmtid="{D5CDD505-2E9C-101B-9397-08002B2CF9AE}" name="NXPowerLiteVersion" pid="4">
    <vt:lpwstr>S10.2.0</vt:lpwstr>
  </property>
</Properties>
</file>