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ppt/presentation.xml" Type="http://schemas.openxmlformats.org/officeDocument/2006/relationships/officeDocument"/><Relationship Id="rId2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Proxima Nova"/>
      <p:regular r:id="rId19"/>
      <p:bold r:id="rId20"/>
      <p:italic r:id="rId21"/>
      <p:boldItalic r:id="rId22"/>
    </p:embeddedFont>
    <p:embeddedFont>
      <p:font typeface="Montserrat Black"/>
      <p:bold r:id="rId23"/>
      <p:boldItalic r:id="rId24"/>
    </p:embeddedFont>
    <p:embeddedFont>
      <p:font typeface="Montserrat"/>
      <p:regular r:id="rId25"/>
      <p:bold r:id="rId26"/>
      <p:italic r:id="rId27"/>
      <p:boldItalic r:id="rId28"/>
    </p:embeddedFont>
    <p:embeddedFont>
      <p:font typeface="Montserrat Medium"/>
      <p:regular r:id="rId29"/>
      <p:bold r:id="rId30"/>
      <p:italic r:id="rId31"/>
      <p:boldItalic r:id="rId32"/>
    </p:embeddedFont>
    <p:embeddedFont>
      <p:font typeface="Alfa Slab One"/>
      <p:regular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91">
          <p15:clr>
            <a:srgbClr val="747775"/>
          </p15:clr>
        </p15:guide>
        <p15:guide id="2" pos="3231">
          <p15:clr>
            <a:srgbClr val="747775"/>
          </p15:clr>
        </p15:guide>
        <p15:guide id="3" orient="horz" pos="363">
          <p15:clr>
            <a:srgbClr val="747775"/>
          </p15:clr>
        </p15:guide>
        <p15:guide id="4" orient="horz" pos="3157">
          <p15:clr>
            <a:srgbClr val="747775"/>
          </p15:clr>
        </p15:guide>
        <p15:guide id="5" pos="2289">
          <p15:clr>
            <a:srgbClr val="747775"/>
          </p15:clr>
        </p15:guide>
        <p15:guide id="6" pos="211">
          <p15:clr>
            <a:srgbClr val="747775"/>
          </p15:clr>
        </p15:guide>
      </p15:sldGuideLst>
    </p:ext>
    <p:ext uri="GoogleSlidesCustomDataVersion2">
      <go:slidesCustomData xmlns:go="http://customooxmlschemas.google.com/" r:id="rId34" roundtripDataSignature="AMtx7miajk0L0kwJMe834424VuLcvBCS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91" orient="horz"/>
        <p:guide pos="3231"/>
        <p:guide pos="363" orient="horz"/>
        <p:guide pos="3157" orient="horz"/>
        <p:guide pos="2289"/>
        <p:guide pos="21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bold.fntdata"/><Relationship Id="rId22" Type="http://schemas.openxmlformats.org/officeDocument/2006/relationships/font" Target="fonts/ProximaNova-boldItalic.fntdata"/><Relationship Id="rId21" Type="http://schemas.openxmlformats.org/officeDocument/2006/relationships/font" Target="fonts/ProximaNova-italic.fntdata"/><Relationship Id="rId24" Type="http://schemas.openxmlformats.org/officeDocument/2006/relationships/font" Target="fonts/MontserratBlack-boldItalic.fntdata"/><Relationship Id="rId23" Type="http://schemas.openxmlformats.org/officeDocument/2006/relationships/font" Target="fonts/MontserratBlack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Montserrat-bold.fntdata"/><Relationship Id="rId25" Type="http://schemas.openxmlformats.org/officeDocument/2006/relationships/font" Target="fonts/Montserrat-regular.fntdata"/><Relationship Id="rId28" Type="http://schemas.openxmlformats.org/officeDocument/2006/relationships/font" Target="fonts/Montserrat-boldItalic.fntdata"/><Relationship Id="rId27" Type="http://schemas.openxmlformats.org/officeDocument/2006/relationships/font" Target="fonts/Montserra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ontserratMedium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MontserratMedium-italic.fntdata"/><Relationship Id="rId30" Type="http://schemas.openxmlformats.org/officeDocument/2006/relationships/font" Target="fonts/MontserratMedium-bold.fntdata"/><Relationship Id="rId11" Type="http://schemas.openxmlformats.org/officeDocument/2006/relationships/slide" Target="slides/slide6.xml"/><Relationship Id="rId33" Type="http://schemas.openxmlformats.org/officeDocument/2006/relationships/font" Target="fonts/AlfaSlabOne-regular.fntdata"/><Relationship Id="rId10" Type="http://schemas.openxmlformats.org/officeDocument/2006/relationships/slide" Target="slides/slide5.xml"/><Relationship Id="rId32" Type="http://schemas.openxmlformats.org/officeDocument/2006/relationships/font" Target="fonts/MontserratMedium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customschemas.google.com/relationships/presentationmetadata" Target="meta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ProximaNova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e6c9deb0a0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2e6c9deb0a0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e6c9deb0a0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g2e6c9deb0a0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e6c9deb0a0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g2e6c9deb0a0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e6c9deb0a0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g2e6c9deb0a0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63830023f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g2e63830023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e6c9deb0a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2e6c9deb0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e6c9deb0a0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2e6c9deb0a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e6c9deb0a0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g2e6c9deb0a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e6c9deb0a0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g2e6c9deb0a0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e6c9deb0a0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g2e6c9deb0a0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e6c9deb0a0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g2e6c9deb0a0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6" name="Google Shape;46;p3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7" name="Google Shape;47;p33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8" name="Google Shape;48;p33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9" name="Google Shape;49;p3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0" name="Google Shape;50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4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53" name="Google Shape;53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5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35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" name="Google Shape;1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4" name="Google Shape;1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df27d72cdf_0_178"/>
          <p:cNvSpPr txBox="1"/>
          <p:nvPr>
            <p:ph type="title"/>
          </p:nvPr>
        </p:nvSpPr>
        <p:spPr>
          <a:xfrm>
            <a:off x="457200" y="178594"/>
            <a:ext cx="6477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7" name="Google Shape;17;g2df27d72cdf_0_178"/>
          <p:cNvSpPr txBox="1"/>
          <p:nvPr>
            <p:ph idx="1" type="body"/>
          </p:nvPr>
        </p:nvSpPr>
        <p:spPr>
          <a:xfrm>
            <a:off x="457200" y="1078706"/>
            <a:ext cx="8229600" cy="355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8" name="Google Shape;18;g2df27d72cdf_0_178"/>
          <p:cNvSpPr txBox="1"/>
          <p:nvPr>
            <p:ph idx="10" type="dt"/>
          </p:nvPr>
        </p:nvSpPr>
        <p:spPr>
          <a:xfrm>
            <a:off x="3048000" y="4733925"/>
            <a:ext cx="17130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g2df27d72cdf_0_178"/>
          <p:cNvSpPr txBox="1"/>
          <p:nvPr>
            <p:ph idx="11" type="ftr"/>
          </p:nvPr>
        </p:nvSpPr>
        <p:spPr>
          <a:xfrm>
            <a:off x="4830763" y="4742260"/>
            <a:ext cx="23115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g2df27d72cdf_0_178"/>
          <p:cNvSpPr txBox="1"/>
          <p:nvPr>
            <p:ph idx="12" type="sldNum"/>
          </p:nvPr>
        </p:nvSpPr>
        <p:spPr>
          <a:xfrm>
            <a:off x="7116763" y="4742260"/>
            <a:ext cx="16161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26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26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26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Google Shape;28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2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1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31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2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b="0" i="0" sz="18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ecogolik.ru/sostav_kosmetika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http://www.ecopolka.ru/" TargetMode="External" Type="http://schemas.openxmlformats.org/officeDocument/2006/relationships/hyperlink"/><Relationship Id="rId4" Target="../media/image7.jpeg" Type="http://schemas.openxmlformats.org/officeDocument/2006/relationships/image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0.jpeg" Type="http://schemas.openxmlformats.org/officeDocument/2006/relationships/image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5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6.jpe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9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1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8.jpeg" Type="http://schemas.openxmlformats.org/officeDocument/2006/relationships/image"/><Relationship Id="rId4" Target="../media/image4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>
            <p:ph idx="4294967295" type="ctrTitle"/>
          </p:nvPr>
        </p:nvSpPr>
        <p:spPr>
          <a:xfrm>
            <a:off x="420775" y="106872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</a:pPr>
            <a:r>
              <a:rPr lang="ru" sz="530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Green Washing</a:t>
            </a:r>
            <a:endParaRPr b="0" i="0" sz="5300" u="none" cap="none" strike="noStrike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pic>
        <p:nvPicPr>
          <p:cNvPr id="63" name="Google Shape;6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0775" y="75688"/>
            <a:ext cx="4846775" cy="500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" name="Google Shape;64;p1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e6c9deb0a0_0_66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Мысалдар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34" name="Google Shape;134;g2e6c9deb0a0_0_66"/>
          <p:cNvSpPr txBox="1"/>
          <p:nvPr>
            <p:ph idx="1" type="body"/>
          </p:nvPr>
        </p:nvSpPr>
        <p:spPr>
          <a:xfrm>
            <a:off x="210125" y="883775"/>
            <a:ext cx="7601100" cy="38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Сіз көбелектерді қорғауға 5000 доллар, ал көбелектерді қорғауға  арналған жарнамаға 100000 доллар жұмсайсыз.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Сіз киімді қайта өңдеуге қабылдайсыз, бірақ жыл сайын тонналап жағасыз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Арнайы бағдарламалық жасақтаманы қолдана отырып, автомобильдер шығарындыларының көрсеткіштерін әдейі төмендетіп, дизельді көліктеріңізді "таза" және "экологиялық таза" деп жарнамалайсыз.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Шар жасаушы оның шарлары биологиялық ыдырайтынын айтады, зерттеуге сілтеме жасайды. Зерттеуді доп өндірушілер қауымдастығында тұратын адам жасайды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Микропластиктерге ыдырап кететін биологиялық ыдырайтын пакеттерге ауысу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Сіздің қаптамаңыз қайталама шикізаттан жасалғаны және сіз жасыл табиғатты қолдайтындығыңыз жөнінде жарнама жасау. Бірақ бұл барлық басқа сатылымдардың 0,000001% құрайды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пластикалық түтіктерді қағаз түтіктерге ауыстыру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0734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олар жай ғана эко, био, органикалық сөздерін еш дәлелсіз жапсыра салады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35" name="Google Shape;135;g2e6c9deb0a0_0_66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e6c9deb0a0_0_77"/>
          <p:cNvSpPr txBox="1"/>
          <p:nvPr>
            <p:ph type="title"/>
          </p:nvPr>
        </p:nvSpPr>
        <p:spPr>
          <a:xfrm>
            <a:off x="112925" y="13802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Не істеу керек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1" name="Google Shape;141;g2e6c9deb0a0_0_77"/>
          <p:cNvSpPr txBox="1"/>
          <p:nvPr>
            <p:ph idx="1" type="body"/>
          </p:nvPr>
        </p:nvSpPr>
        <p:spPr>
          <a:xfrm>
            <a:off x="210125" y="883775"/>
            <a:ext cx="7171800" cy="38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Ешкімге сенбеу, бәрін тексеру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Өнімнің немесе қызметтің экологиялық ізін, көміртегі мен су ізін түсініп алу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Дәлелдеуді, ғылыми негіздеуді, зерттеуді талап ету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42" name="Google Shape;142;g2e6c9deb0a0_0_7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e6c9deb0a0_0_83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Не істеу керек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8" name="Google Shape;148;g2e6c9deb0a0_0_83"/>
          <p:cNvSpPr txBox="1"/>
          <p:nvPr>
            <p:ph idx="1" type="body"/>
          </p:nvPr>
        </p:nvSpPr>
        <p:spPr>
          <a:xfrm>
            <a:off x="210125" y="883775"/>
            <a:ext cx="8799600" cy="38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Құрамын оқу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 u="sng">
                <a:solidFill>
                  <a:schemeClr val="hlink"/>
                </a:solidFill>
                <a:latin typeface="Montserrat Medium"/>
                <a:ea typeface="Montserrat Medium"/>
                <a:cs typeface="Montserrat Medium"/>
                <a:sym typeface="Montserrat Medium"/>
                <a:hlinkClick r:id="rId3"/>
              </a:rPr>
              <a:t>https://ecogolik.ru/sostav_kosmetika/</a:t>
            </a: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49" name="Google Shape;149;g2e6c9deb0a0_0_8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50" name="Google Shape;150;g2e6c9deb0a0_0_8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6950" y="1995823"/>
            <a:ext cx="8490099" cy="27054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e6c9deb0a0_0_91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Не істеу керек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56" name="Google Shape;156;g2e6c9deb0a0_0_91"/>
          <p:cNvSpPr txBox="1"/>
          <p:nvPr>
            <p:ph idx="1" type="body"/>
          </p:nvPr>
        </p:nvSpPr>
        <p:spPr>
          <a:xfrm>
            <a:off x="210125" y="883775"/>
            <a:ext cx="8799600" cy="38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/>
              <a:t>Экотаңбалаулар</a:t>
            </a:r>
            <a:endParaRPr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 u="sng">
                <a:solidFill>
                  <a:schemeClr val="hlink"/>
                </a:solidFill>
                <a:latin typeface="Montserrat Medium"/>
                <a:ea typeface="Montserrat Medium"/>
                <a:cs typeface="Montserrat Medium"/>
                <a:sym typeface="Montserrat Medium"/>
                <a:hlinkClick r:id="rId3"/>
              </a:rPr>
              <a:t>http://www.ecopolka.ru/</a:t>
            </a: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57" name="Google Shape;157;g2e6c9deb0a0_0_91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58" name="Google Shape;158;g2e6c9deb0a0_0_9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26100" y="2081725"/>
            <a:ext cx="4517899" cy="3061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/>
          <p:nvPr>
            <p:ph type="title"/>
          </p:nvPr>
        </p:nvSpPr>
        <p:spPr>
          <a:xfrm>
            <a:off x="308175" y="154675"/>
            <a:ext cx="24252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Жоспар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0" name="Google Shape;70;p2"/>
          <p:cNvSpPr txBox="1"/>
          <p:nvPr>
            <p:ph idx="1" type="body"/>
          </p:nvPr>
        </p:nvSpPr>
        <p:spPr>
          <a:xfrm>
            <a:off x="210125" y="883775"/>
            <a:ext cx="9003600" cy="36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DDB"/>
              </a:buClr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Greenwashing немесе жасыл</a:t>
            </a: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 камуфляж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Гринвошингтің түрлері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Айқын мысалдар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Қалай түсінуге болады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1" name="Google Shape;71;p2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63830023f_0_13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90000"/>
          </a:bodyPr>
          <a:lstStyle/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Greenwashing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7" name="Google Shape;77;g2e63830023f_0_13"/>
          <p:cNvSpPr txBox="1"/>
          <p:nvPr>
            <p:ph idx="1" type="body"/>
          </p:nvPr>
        </p:nvSpPr>
        <p:spPr>
          <a:xfrm>
            <a:off x="421250" y="731375"/>
            <a:ext cx="5248500" cy="41280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/>
          </a:bodyPr>
          <a:lstStyle/>
          <a:p>
            <a:pPr algn="l"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Гринвошинг </a:t>
            </a:r>
            <a:r>
              <a:rPr lang="ru" sz="1500">
                <a:latin typeface="Montserrat Medium"/>
                <a:ea typeface="Montserrat Medium"/>
                <a:cs typeface="Montserrat Medium"/>
                <a:sym typeface="Montserrat Medium"/>
              </a:rPr>
              <a:t>(ағылшын тілінен аударғанда “greenwashing” - “жасыл жуу”) - бұл компанияның негіздері жеткіліксіз бола тұра өзін немесе өз өнімдерін экологиялық таза деп санайтын маркетингтік стратегиясы.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latin typeface="Montserrat Medium"/>
                <a:ea typeface="Montserrat Medium"/>
                <a:cs typeface="Montserrat Medium"/>
                <a:sym typeface="Montserrat Medium"/>
              </a:rPr>
              <a:t>Компания қоршаған ортаға қамқорлық жасайтын, бірақ іс жүзінде ештеңе жасамайтын немесе қоршаған ортаны қорғау үшін жеткілікті түрде жұмыс істемейтін сатып алушыларды тарту үшін "жасыл" болып көрінгісі келеді.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8" name="Google Shape;78;g2e63830023f_0_1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type="none" w="sm"/>
            <a:tailEnd len="sm" type="none" w="sm"/>
          </a:ln>
        </p:spPr>
      </p:cxnSp>
      <p:pic>
        <p:nvPicPr>
          <p:cNvPr id="79" name="Google Shape;79;g2e63830023f_0_13"/>
          <p:cNvPicPr preferRelativeResize="0"/>
          <p:nvPr/>
        </p:nvPicPr>
        <p:blipFill rotWithShape="1">
          <a:blip r:embed="rId3">
            <a:alphaModFix/>
          </a:blip>
          <a:srcRect b="56" r="52"/>
          <a:stretch/>
        </p:blipFill>
        <p:spPr>
          <a:xfrm>
            <a:off x="5893675" y="2760025"/>
            <a:ext cx="3112248" cy="22567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e6c9deb0a0_0_0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Себептер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85" name="Google Shape;85;g2e6c9deb0a0_0_0"/>
          <p:cNvSpPr txBox="1"/>
          <p:nvPr>
            <p:ph idx="1" type="body"/>
          </p:nvPr>
        </p:nvSpPr>
        <p:spPr>
          <a:xfrm>
            <a:off x="-94675" y="883775"/>
            <a:ext cx="7706100" cy="32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65"/>
              <a:buFont typeface="Montserrat Medium"/>
              <a:buChar char="●"/>
            </a:pPr>
            <a:r>
              <a:rPr lang="ru" sz="1665">
                <a:latin typeface="Montserrat Medium"/>
                <a:ea typeface="Montserrat Medium"/>
                <a:cs typeface="Montserrat Medium"/>
                <a:sym typeface="Montserrat Medium"/>
              </a:rPr>
              <a:t>Дүние жүзінде экологиялық таза өнімге сұраныс үнемі өсіп келеді</a:t>
            </a:r>
            <a:endParaRPr sz="166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65"/>
              <a:buFont typeface="Montserrat Medium"/>
              <a:buChar char="●"/>
            </a:pPr>
            <a:r>
              <a:rPr lang="ru" sz="1665">
                <a:latin typeface="Montserrat Medium"/>
                <a:ea typeface="Montserrat Medium"/>
                <a:cs typeface="Montserrat Medium"/>
                <a:sym typeface="Montserrat Medium"/>
              </a:rPr>
              <a:t>2022 жылғы Nielsen зерттеуі:</a:t>
            </a:r>
            <a:endParaRPr sz="166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10832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95"/>
              <a:buFont typeface="Montserrat Medium"/>
              <a:buChar char="○"/>
            </a:pPr>
            <a:r>
              <a:rPr lang="ru" sz="1295">
                <a:latin typeface="Montserrat Medium"/>
                <a:ea typeface="Montserrat Medium"/>
                <a:cs typeface="Montserrat Medium"/>
                <a:sym typeface="Montserrat Medium"/>
              </a:rPr>
              <a:t>Дүние жүзіндегі тұтынушылардың 84%-ы экологиялық өнімдер үшін көбірек төлеуге дайын.</a:t>
            </a:r>
            <a:endParaRPr sz="129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10832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95"/>
              <a:buFont typeface="Montserrat Medium"/>
              <a:buChar char="○"/>
            </a:pPr>
            <a:r>
              <a:rPr lang="ru" sz="1295">
                <a:latin typeface="Montserrat Medium"/>
                <a:ea typeface="Montserrat Medium"/>
                <a:cs typeface="Montserrat Medium"/>
                <a:sym typeface="Montserrat Medium"/>
              </a:rPr>
              <a:t>Тұтынушылардың 73%-ы компаниялар өз өнімдерінің қоршаған ортаға әсері үшін жауапкершілікте болуы керек деп санайды.</a:t>
            </a:r>
            <a:endParaRPr sz="129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65"/>
              <a:buFont typeface="Montserrat Medium"/>
              <a:buChar char="●"/>
            </a:pPr>
            <a:r>
              <a:rPr lang="ru" sz="1665">
                <a:latin typeface="Montserrat Medium"/>
                <a:ea typeface="Montserrat Medium"/>
                <a:cs typeface="Montserrat Medium"/>
                <a:sym typeface="Montserrat Medium"/>
              </a:rPr>
              <a:t>2021 жылғы GlobeScan зерттеу:</a:t>
            </a:r>
            <a:endParaRPr sz="166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10832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95"/>
              <a:buFont typeface="Montserrat Medium"/>
              <a:buChar char="○"/>
            </a:pPr>
            <a:r>
              <a:rPr lang="ru" sz="1295">
                <a:latin typeface="Montserrat Medium"/>
                <a:ea typeface="Montserrat Medium"/>
                <a:cs typeface="Montserrat Medium"/>
                <a:sym typeface="Montserrat Medium"/>
              </a:rPr>
              <a:t>Дүние жүзіндегі тұтынушылардың 90%-ы орнықты даму олар үшін маңызды деп санайды.</a:t>
            </a:r>
            <a:endParaRPr sz="1295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10832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95"/>
              <a:buFont typeface="Montserrat Medium"/>
              <a:buChar char="○"/>
            </a:pPr>
            <a:r>
              <a:rPr lang="ru" sz="1295">
                <a:latin typeface="Montserrat Medium"/>
                <a:ea typeface="Montserrat Medium"/>
                <a:cs typeface="Montserrat Medium"/>
                <a:sym typeface="Montserrat Medium"/>
              </a:rPr>
              <a:t>Тұтынушылардың 68%-ы қоршаған ортаға әсерін азайту үшін мінез-құлқын өзгертуге дайын.</a:t>
            </a:r>
            <a:endParaRPr sz="1295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86" name="Google Shape;86;g2e6c9deb0a0_0_0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e6c9deb0a0_0_11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90000"/>
          </a:bodyPr>
          <a:lstStyle/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Себептер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2" name="Google Shape;92;g2e6c9deb0a0_0_11"/>
          <p:cNvSpPr txBox="1"/>
          <p:nvPr>
            <p:ph idx="1" type="body"/>
          </p:nvPr>
        </p:nvSpPr>
        <p:spPr>
          <a:xfrm>
            <a:off x="210125" y="883775"/>
            <a:ext cx="4689600" cy="32832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/>
          </a:bodyPr>
          <a:lstStyle/>
          <a:p>
            <a:pPr algn="l"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Экологиялық болу қымбатқа түседі, бірақ сізді таңдағанын қалайсыз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 Medium"/>
              <a:buChar char="●"/>
            </a:pPr>
            <a:r>
              <a:rPr lang="ru">
                <a:latin typeface="Montserrat Medium"/>
                <a:ea typeface="Montserrat Medium"/>
                <a:cs typeface="Montserrat Medium"/>
                <a:sym typeface="Montserrat Medium"/>
              </a:rPr>
              <a:t>Және олар маған жақсы көзқараспен қараса</a:t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93" name="Google Shape;93;g2e6c9deb0a0_0_11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type="none" w="sm"/>
            <a:tailEnd len="sm" type="none" w="sm"/>
          </a:ln>
        </p:spPr>
      </p:cxnSp>
      <p:pic>
        <p:nvPicPr>
          <p:cNvPr id="94" name="Google Shape;94;g2e6c9deb0a0_0_11"/>
          <p:cNvPicPr preferRelativeResize="0"/>
          <p:nvPr/>
        </p:nvPicPr>
        <p:blipFill rotWithShape="1">
          <a:blip r:embed="rId3">
            <a:alphaModFix/>
          </a:blip>
          <a:srcRect l="35" r="90"/>
          <a:stretch/>
        </p:blipFill>
        <p:spPr>
          <a:xfrm>
            <a:off x="4946050" y="1370350"/>
            <a:ext cx="3871000" cy="3761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6c9deb0a0_0_23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Гринвошинг түрлері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0" name="Google Shape;100;g2e6c9deb0a0_0_23"/>
          <p:cNvSpPr txBox="1"/>
          <p:nvPr>
            <p:ph idx="1" type="body"/>
          </p:nvPr>
        </p:nvSpPr>
        <p:spPr>
          <a:xfrm>
            <a:off x="210125" y="883775"/>
            <a:ext cx="5863200" cy="39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Дәлелденбеген мәлімдемелер: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○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Менің өнімдерім “экологиялық таза” немесе “биологиялық ыдырайды”, бірақ мен ешқандай дәлел келтірмеймін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Montserrat Medium"/>
              <a:buChar char="○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Бұл нені білдіретінін нақты анықтамайынша, “табиғи” немесе “қоршаған ортаға қолайлы” сияқты түсініксіз тұжырымдар қолданылады. (уран мен сынап та табиғи)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01" name="Google Shape;101;g2e6c9deb0a0_0_2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2" name="Google Shape;102;g2e6c9deb0a0_0_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01200" y="3358200"/>
            <a:ext cx="2540700" cy="1765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e6c9deb0a0_0_23"/>
          <p:cNvPicPr preferRelativeResize="0"/>
          <p:nvPr/>
        </p:nvPicPr>
        <p:blipFill rotWithShape="1">
          <a:blip r:embed="rId4">
            <a:alphaModFix/>
          </a:blip>
          <a:srcRect b="0" l="-10877" r="0" t="0"/>
          <a:stretch/>
        </p:blipFill>
        <p:spPr>
          <a:xfrm>
            <a:off x="5464525" y="1843175"/>
            <a:ext cx="3679474" cy="144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e6c9deb0a0_0_33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90000"/>
          </a:bodyPr>
          <a:lstStyle/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Г</a:t>
            </a: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ринвошинг түрлері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9" name="Google Shape;109;g2e6c9deb0a0_0_33"/>
          <p:cNvSpPr txBox="1"/>
          <p:nvPr>
            <p:ph idx="1" type="body"/>
          </p:nvPr>
        </p:nvSpPr>
        <p:spPr>
          <a:xfrm>
            <a:off x="210125" y="883775"/>
            <a:ext cx="7171800" cy="19449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77500" lnSpcReduction="20000"/>
          </a:bodyPr>
          <a:lstStyle/>
          <a:p>
            <a:pPr algn="l" indent="-30734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Жасыл түстерді, табиғат суреттерін немесе эко сертификаттарды қаптамада немесе жарнамада пайдалану, тіпті өнім болмаса да, экологиялық таза әсер қалдырады.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-30734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Ойдан шығарылған эко-таңбаларды жасау немесе тиісті сертификаттаусыз заңды эко-таңбалауды пайдалану.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10" name="Google Shape;110;g2e6c9deb0a0_0_3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type="none" w="sm"/>
            <a:tailEnd len="sm" type="none" w="sm"/>
          </a:ln>
        </p:spPr>
      </p:cxnSp>
      <p:pic>
        <p:nvPicPr>
          <p:cNvPr id="111" name="Google Shape;111;g2e6c9deb0a0_0_33"/>
          <p:cNvPicPr preferRelativeResize="0"/>
          <p:nvPr/>
        </p:nvPicPr>
        <p:blipFill rotWithShape="1">
          <a:blip r:embed="rId3">
            <a:alphaModFix/>
          </a:blip>
          <a:srcRect l="20" t="128"/>
          <a:stretch/>
        </p:blipFill>
        <p:spPr>
          <a:xfrm>
            <a:off x="2397450" y="2528800"/>
            <a:ext cx="4428076" cy="26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e6c9deb0a0_0_45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90000"/>
          </a:bodyPr>
          <a:lstStyle/>
          <a:p>
            <a:pPr algn="l" indent="0" lvl="0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Г</a:t>
            </a: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ринвошинг түрлері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7" name="Google Shape;117;g2e6c9deb0a0_0_45"/>
          <p:cNvSpPr txBox="1"/>
          <p:nvPr>
            <p:ph idx="1" type="body"/>
          </p:nvPr>
        </p:nvSpPr>
        <p:spPr>
          <a:xfrm>
            <a:off x="210125" y="883775"/>
            <a:ext cx="7420200" cy="19449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rmAutofit fontScale="77500" lnSpcReduction="20000"/>
          </a:bodyPr>
          <a:lstStyle/>
          <a:p>
            <a:pPr algn="l" indent="-30734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Зейінді неғұрлым күрделі мәселелерден алшақтату үшін өнімнің кішігірім экологиялық аспектілеріне назар аудару.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-30734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Өнімнің басқа қоршаған ортаға әсерін елемей, қайта өңделетін материалдардың рөлін немесе жаңартылатын энергияны пайдалануды асыра көрсету.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algn="l" indent="0" lvl="0" mar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18" name="Google Shape;118;g2e6c9deb0a0_0_45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type="none" w="sm"/>
            <a:tailEnd len="sm" type="none" w="sm"/>
          </a:ln>
        </p:spPr>
      </p:cxnSp>
      <p:pic>
        <p:nvPicPr>
          <p:cNvPr id="119" name="Google Shape;119;g2e6c9deb0a0_0_45"/>
          <p:cNvPicPr preferRelativeResize="0"/>
          <p:nvPr/>
        </p:nvPicPr>
        <p:blipFill rotWithShape="1">
          <a:blip r:embed="rId3">
            <a:alphaModFix/>
          </a:blip>
          <a:srcRect l="84"/>
          <a:stretch/>
        </p:blipFill>
        <p:spPr>
          <a:xfrm>
            <a:off x="1513588" y="2631525"/>
            <a:ext cx="6116833" cy="251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e6c9deb0a0_0_55"/>
          <p:cNvSpPr txBox="1"/>
          <p:nvPr>
            <p:ph type="title"/>
          </p:nvPr>
        </p:nvSpPr>
        <p:spPr>
          <a:xfrm>
            <a:off x="308175" y="154675"/>
            <a:ext cx="5016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Г</a:t>
            </a: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ринвошинг түрлері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25" name="Google Shape;125;g2e6c9deb0a0_0_55"/>
          <p:cNvSpPr txBox="1"/>
          <p:nvPr>
            <p:ph idx="1" type="body"/>
          </p:nvPr>
        </p:nvSpPr>
        <p:spPr>
          <a:xfrm>
            <a:off x="210125" y="883775"/>
            <a:ext cx="6932100" cy="19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2258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Пайдасы жоқ сипаттамалар - BPA Free,,холестеринсіз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2258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Күлдің аздығы - кішкентай нәрселер зиян келтіретіндігі алаңдатады - органикалық өсірілген темекіден жасалған шылым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2258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Montserrat Medium"/>
              <a:buChar char="●"/>
            </a:pPr>
            <a:r>
              <a:rPr lang="ru" sz="1600">
                <a:latin typeface="Montserrat Medium"/>
                <a:ea typeface="Montserrat Medium"/>
                <a:cs typeface="Montserrat Medium"/>
                <a:sym typeface="Montserrat Medium"/>
              </a:rPr>
              <a:t>Ашық алдау</a:t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26" name="Google Shape;126;g2e6c9deb0a0_0_55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27" name="Google Shape;127;g2e6c9deb0a0_0_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175" y="2681650"/>
            <a:ext cx="4858066" cy="2010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e6c9deb0a0_0_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3766" y="2681650"/>
            <a:ext cx="2761246" cy="201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1007416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