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  <Default ContentType="image/jpeg" Extension="jpeg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1" Target="ppt/presentation.xml" Type="http://schemas.openxmlformats.org/officeDocument/2006/relationships/officeDocument"/><Relationship Id="rId2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embeddedFontLst>
    <p:embeddedFont>
      <p:font typeface="Proxima Nova"/>
      <p:regular r:id="rId23"/>
      <p:bold r:id="rId24"/>
      <p:italic r:id="rId25"/>
      <p:boldItalic r:id="rId26"/>
    </p:embeddedFont>
    <p:embeddedFont>
      <p:font typeface="Montserrat Black"/>
      <p:bold r:id="rId27"/>
      <p:boldItalic r:id="rId28"/>
    </p:embeddedFont>
    <p:embeddedFont>
      <p:font typeface="Montserrat"/>
      <p:regular r:id="rId29"/>
      <p:bold r:id="rId30"/>
      <p:italic r:id="rId31"/>
      <p:boldItalic r:id="rId32"/>
    </p:embeddedFont>
    <p:embeddedFont>
      <p:font typeface="Montserrat Medium"/>
      <p:regular r:id="rId33"/>
      <p:bold r:id="rId34"/>
      <p:italic r:id="rId35"/>
      <p:boldItalic r:id="rId36"/>
    </p:embeddedFont>
    <p:embeddedFont>
      <p:font typeface="Alfa Slab One"/>
      <p:regular r:id="rId3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91">
          <p15:clr>
            <a:srgbClr val="747775"/>
          </p15:clr>
        </p15:guide>
        <p15:guide id="2" pos="3231">
          <p15:clr>
            <a:srgbClr val="747775"/>
          </p15:clr>
        </p15:guide>
        <p15:guide id="3" orient="horz" pos="363">
          <p15:clr>
            <a:srgbClr val="747775"/>
          </p15:clr>
        </p15:guide>
        <p15:guide id="4" orient="horz" pos="3157">
          <p15:clr>
            <a:srgbClr val="747775"/>
          </p15:clr>
        </p15:guide>
        <p15:guide id="5" pos="2289">
          <p15:clr>
            <a:srgbClr val="747775"/>
          </p15:clr>
        </p15:guide>
        <p15:guide id="6" pos="211">
          <p15:clr>
            <a:srgbClr val="747775"/>
          </p15:clr>
        </p15:guide>
      </p15:sldGuideLst>
    </p:ext>
    <p:ext uri="GoogleSlidesCustomDataVersion2">
      <go:slidesCustomData xmlns:go="http://customooxmlschemas.google.com/" r:id="rId38" roundtripDataSignature="AMtx7mjvTqmpnRdkpi6v8jKSuWZjO7BP8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91" orient="horz"/>
        <p:guide pos="3231"/>
        <p:guide pos="363" orient="horz"/>
        <p:guide pos="3157" orient="horz"/>
        <p:guide pos="2289"/>
        <p:guide pos="21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ProximaNova-bold.fntdata"/><Relationship Id="rId23" Type="http://schemas.openxmlformats.org/officeDocument/2006/relationships/font" Target="fonts/ProximaNova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roximaNova-boldItalic.fntdata"/><Relationship Id="rId25" Type="http://schemas.openxmlformats.org/officeDocument/2006/relationships/font" Target="fonts/ProximaNova-italic.fntdata"/><Relationship Id="rId28" Type="http://schemas.openxmlformats.org/officeDocument/2006/relationships/font" Target="fonts/MontserratBlack-boldItalic.fntdata"/><Relationship Id="rId27" Type="http://schemas.openxmlformats.org/officeDocument/2006/relationships/font" Target="fonts/MontserratBlack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Montserrat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Montserrat-italic.fntdata"/><Relationship Id="rId30" Type="http://schemas.openxmlformats.org/officeDocument/2006/relationships/font" Target="fonts/Montserrat-bold.fntdata"/><Relationship Id="rId11" Type="http://schemas.openxmlformats.org/officeDocument/2006/relationships/slide" Target="slides/slide6.xml"/><Relationship Id="rId33" Type="http://schemas.openxmlformats.org/officeDocument/2006/relationships/font" Target="fonts/MontserratMedium-regular.fntdata"/><Relationship Id="rId10" Type="http://schemas.openxmlformats.org/officeDocument/2006/relationships/slide" Target="slides/slide5.xml"/><Relationship Id="rId32" Type="http://schemas.openxmlformats.org/officeDocument/2006/relationships/font" Target="fonts/Montserrat-boldItalic.fntdata"/><Relationship Id="rId13" Type="http://schemas.openxmlformats.org/officeDocument/2006/relationships/slide" Target="slides/slide8.xml"/><Relationship Id="rId35" Type="http://schemas.openxmlformats.org/officeDocument/2006/relationships/font" Target="fonts/MontserratMedium-italic.fntdata"/><Relationship Id="rId12" Type="http://schemas.openxmlformats.org/officeDocument/2006/relationships/slide" Target="slides/slide7.xml"/><Relationship Id="rId34" Type="http://schemas.openxmlformats.org/officeDocument/2006/relationships/font" Target="fonts/MontserratMedium-bold.fntdata"/><Relationship Id="rId15" Type="http://schemas.openxmlformats.org/officeDocument/2006/relationships/slide" Target="slides/slide10.xml"/><Relationship Id="rId37" Type="http://schemas.openxmlformats.org/officeDocument/2006/relationships/font" Target="fonts/AlfaSlabOne-regular.fntdata"/><Relationship Id="rId14" Type="http://schemas.openxmlformats.org/officeDocument/2006/relationships/slide" Target="slides/slide9.xml"/><Relationship Id="rId36" Type="http://schemas.openxmlformats.org/officeDocument/2006/relationships/font" Target="fonts/MontserratMedium-boldItalic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38" Type="http://customschemas.google.com/relationships/presentationmetadata" Target="meta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e6cec46c94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g2e6cec46c94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e6cec46c94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g2e6cec46c94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e6cec46c94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g2e6cec46c94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e6cec46c94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g2e6cec46c94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e6cec46c94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g2e6cec46c94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e6cec46c94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g2e6cec46c94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e6cec46c94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g2e6cec46c94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e6cec46c94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g2e6cec46c94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e63830023f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g2e63830023f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e6cec46c94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g2e6cec46c94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e6cec46c94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g2e6cec46c94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e6cec46c94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g2e6cec46c94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e6cec46c94_0_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g2e6cec46c94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e6cec46c94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g2e6cec46c94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e6cec46c94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g2e6cec46c94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3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6" name="Google Shape;46;p3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7" name="Google Shape;47;p33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8" name="Google Shape;48;p33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9" name="Google Shape;49;p3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0" name="Google Shape;50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4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53" name="Google Shape;53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5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35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3" name="Google Shape;1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4" name="Google Shape;14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2df27d72cdf_0_178"/>
          <p:cNvSpPr txBox="1"/>
          <p:nvPr>
            <p:ph type="title"/>
          </p:nvPr>
        </p:nvSpPr>
        <p:spPr>
          <a:xfrm>
            <a:off x="457200" y="178594"/>
            <a:ext cx="64770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7" name="Google Shape;17;g2df27d72cdf_0_178"/>
          <p:cNvSpPr txBox="1"/>
          <p:nvPr>
            <p:ph idx="1" type="body"/>
          </p:nvPr>
        </p:nvSpPr>
        <p:spPr>
          <a:xfrm>
            <a:off x="457200" y="1078706"/>
            <a:ext cx="8229600" cy="355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1pPr>
            <a:lvl2pPr indent="-342900" lvl="1" marL="9144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2pPr>
            <a:lvl3pPr indent="-342900" lvl="2" marL="13716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18" name="Google Shape;18;g2df27d72cdf_0_178"/>
          <p:cNvSpPr txBox="1"/>
          <p:nvPr>
            <p:ph idx="10" type="dt"/>
          </p:nvPr>
        </p:nvSpPr>
        <p:spPr>
          <a:xfrm>
            <a:off x="3048000" y="4733925"/>
            <a:ext cx="1713000" cy="2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g2df27d72cdf_0_178"/>
          <p:cNvSpPr txBox="1"/>
          <p:nvPr>
            <p:ph idx="11" type="ftr"/>
          </p:nvPr>
        </p:nvSpPr>
        <p:spPr>
          <a:xfrm>
            <a:off x="4830763" y="4742260"/>
            <a:ext cx="2311500" cy="2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g2df27d72cdf_0_178"/>
          <p:cNvSpPr txBox="1"/>
          <p:nvPr>
            <p:ph idx="12" type="sldNum"/>
          </p:nvPr>
        </p:nvSpPr>
        <p:spPr>
          <a:xfrm>
            <a:off x="7116763" y="4742260"/>
            <a:ext cx="1616100" cy="2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26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" name="Google Shape;23;p26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24" name="Google Shape;24;p26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5" name="Google Shape;25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8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8" name="Google Shape;28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2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1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31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2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b="0" i="0" sz="18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kazhydromet.kz/ru/ecology/ezhemesyachnyy-informacionnyy-byulleten-o-sostoyanii-okruzhayuschey-sredy" TargetMode="External"/><Relationship Id="rId4" Type="http://schemas.openxmlformats.org/officeDocument/2006/relationships/hyperlink" Target="https://stat.gov.kz/ru/industries/environment/" TargetMode="External"/><Relationship Id="rId5" Type="http://schemas.openxmlformats.org/officeDocument/2006/relationships/hyperlink" Target="https://www.gov.kz/memleket/entities/ecogeo?lang=ru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who.int/data" TargetMode="External"/><Relationship Id="rId4" Type="http://schemas.openxmlformats.org/officeDocument/2006/relationships/hyperlink" Target="https://data.unicef.org/" TargetMode="External"/><Relationship Id="rId9" Type="http://schemas.openxmlformats.org/officeDocument/2006/relationships/hyperlink" Target="https://www.fao.org/about/about-fao/ru/" TargetMode="External"/><Relationship Id="rId5" Type="http://schemas.openxmlformats.org/officeDocument/2006/relationships/hyperlink" Target="https://data.worldbank.org/" TargetMode="External"/><Relationship Id="rId6" Type="http://schemas.openxmlformats.org/officeDocument/2006/relationships/hyperlink" Target="https://ourworldindata.org/charts" TargetMode="External"/><Relationship Id="rId7" Type="http://schemas.openxmlformats.org/officeDocument/2006/relationships/hyperlink" Target="https://www.un.org/ru/" TargetMode="External"/><Relationship Id="rId8" Type="http://schemas.openxmlformats.org/officeDocument/2006/relationships/hyperlink" Target="https://www.un.org/sustainabledevelopment/ru/sustainable-development-goals/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sciencedirect.com/search" TargetMode="External"/><Relationship Id="rId4" Type="http://schemas.openxmlformats.org/officeDocument/2006/relationships/hyperlink" Target="https://www.mdpi.com/search?q=footprint&amp;journal=resources" TargetMode="External"/><Relationship Id="rId5" Type="http://schemas.openxmlformats.org/officeDocument/2006/relationships/hyperlink" Target="https://www.tandfonline.com/action/doSearch" TargetMode="External"/><Relationship Id="rId6" Type="http://schemas.openxmlformats.org/officeDocument/2006/relationships/hyperlink" Target="https://www.ncbi.nlm.nih.gov/" TargetMode="External"/><Relationship Id="rId7" Type="http://schemas.openxmlformats.org/officeDocument/2006/relationships/hyperlink" Target="https://scholar.google.com/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livingasia.online/" TargetMode="External"/><Relationship Id="rId4" Type="http://schemas.openxmlformats.org/officeDocument/2006/relationships/hyperlink" Target="https://ecostan.rocks/" TargetMode="External"/><Relationship Id="rId5" Type="http://schemas.openxmlformats.org/officeDocument/2006/relationships/hyperlink" Target="https://plus-one.ru/" TargetMode="External"/><Relationship Id="rId6" Type="http://schemas.openxmlformats.org/officeDocument/2006/relationships/hyperlink" Target="http://www.ecocommunity.ru/" TargetMode="External"/></Relationships>
</file>

<file path=ppt/slides/_rels/slide14.xml.rels><?xml version="1.0" encoding="UTF-8" standalone="yes"?><Relationships xmlns="http://schemas.openxmlformats.org/package/2006/relationships"><Relationship Id="rId11" Type="http://schemas.openxmlformats.org/officeDocument/2006/relationships/hyperlink" Target="https://music.yandex.kz/album/23815508?activeTab=track-list" TargetMode="External"/><Relationship Id="rId10" Type="http://schemas.openxmlformats.org/officeDocument/2006/relationships/hyperlink" Target="https://music.yandex.ru/album/18882272?activeTab=track-lis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music.yandex.kz/album/16666925?activeTab=track-list" TargetMode="External"/><Relationship Id="rId4" Type="http://schemas.openxmlformats.org/officeDocument/2006/relationships/hyperlink" Target="https://anchor.fm/qarlygash_podcast" TargetMode="External"/><Relationship Id="rId9" Type="http://schemas.openxmlformats.org/officeDocument/2006/relationships/hyperlink" Target="https://podumayusegodnya.mave.digital/" TargetMode="External"/><Relationship Id="rId5" Type="http://schemas.openxmlformats.org/officeDocument/2006/relationships/hyperlink" Target="https://trends.rbc.ru/trends/tag/podcast_green" TargetMode="External"/><Relationship Id="rId6" Type="http://schemas.openxmlformats.org/officeDocument/2006/relationships/hyperlink" Target="https://anchor.fm/greenpeace" TargetMode="External"/><Relationship Id="rId7" Type="http://schemas.openxmlformats.org/officeDocument/2006/relationships/hyperlink" Target="https://podcasts.google.com/feed/aHR0cHM6Ly9jbG91ZC5tYXZlLmRpZ2l0YWwvMzYwMjU?sa=X&amp;ved=2ahUKEwjHxrKz7vj7AhXEX_EDHcciBwAQ9sEGegQIARAI&amp;hl=RU" TargetMode="External"/><Relationship Id="rId8" Type="http://schemas.openxmlformats.org/officeDocument/2006/relationships/hyperlink" Target="https://egoeco.mave.digital/" TargetMode="External"/></Relationships>
</file>

<file path=ppt/slides/_rels/slide15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Relationship Id="rId3" Target="https://www.youtube.com/@ecoBP/videos" TargetMode="External" Type="http://schemas.openxmlformats.org/officeDocument/2006/relationships/hyperlink"/><Relationship Id="rId4" Target="https://ecologiya-bez-paniki.mave.digital/" TargetMode="External" Type="http://schemas.openxmlformats.org/officeDocument/2006/relationships/hyperlink"/><Relationship Id="rId5" Target="https://www.instagram.com/ecologiya_bez_paniki/?hl=ru" TargetMode="External" Type="http://schemas.openxmlformats.org/officeDocument/2006/relationships/hyperlink"/><Relationship Id="rId6" Target="../media/image4.jpeg" Type="http://schemas.openxmlformats.org/officeDocument/2006/relationships/image"/></Relationships>
</file>

<file path=ppt/slides/_rels/slide16.xml.rels><?xml version="1.0" encoding="UTF-8" standalone="yes"?><Relationships xmlns="http://schemas.openxmlformats.org/package/2006/relationships"><Relationship Id="rId10" Type="http://schemas.openxmlformats.org/officeDocument/2006/relationships/hyperlink" Target="https://t.me/air_quality_science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t.me/caneecca" TargetMode="External"/><Relationship Id="rId4" Type="http://schemas.openxmlformats.org/officeDocument/2006/relationships/hyperlink" Target="https://t.me/circulary" TargetMode="External"/><Relationship Id="rId9" Type="http://schemas.openxmlformats.org/officeDocument/2006/relationships/hyperlink" Target="https://t.me/etosher" TargetMode="External"/><Relationship Id="rId5" Type="http://schemas.openxmlformats.org/officeDocument/2006/relationships/hyperlink" Target="https://t.me/ecodays" TargetMode="External"/><Relationship Id="rId6" Type="http://schemas.openxmlformats.org/officeDocument/2006/relationships/hyperlink" Target="https://t.me/esgworld" TargetMode="External"/><Relationship Id="rId7" Type="http://schemas.openxmlformats.org/officeDocument/2006/relationships/hyperlink" Target="https://t.me/nasteconapalm" TargetMode="External"/><Relationship Id="rId8" Type="http://schemas.openxmlformats.org/officeDocument/2006/relationships/hyperlink" Target="https://t.me/education_eco" TargetMode="External"/></Relationships>
</file>

<file path=ppt/slides/_rels/slide17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7.xml" Type="http://schemas.openxmlformats.org/officeDocument/2006/relationships/notesSlide"/><Relationship Id="rId3" Target="https://infoclimate.us14.list-manage.com/track/click?u=df872b3efd51d1cd2ba1eb5a9&amp;id=4476c2dd5e&amp;e=8a290a0b6d" TargetMode="External" Type="http://schemas.openxmlformats.org/officeDocument/2006/relationships/hyperlink"/><Relationship Id="rId4" Target="../media/image2.png" Type="http://schemas.openxmlformats.org/officeDocument/2006/relationships/image"/><Relationship Id="rId5" Target="../media/image3.jpeg" Type="http://schemas.openxmlformats.org/officeDocument/2006/relationships/image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carbonfootprint.com/calculator.aspx" TargetMode="External"/><Relationship Id="rId4" Type="http://schemas.openxmlformats.org/officeDocument/2006/relationships/hyperlink" Target="https://www.waterfootprint.org/resources/interactive-tools/personal-water-footprint-calculator/" TargetMode="External"/><Relationship Id="rId5" Type="http://schemas.openxmlformats.org/officeDocument/2006/relationships/hyperlink" Target="https://www.waterfootprint.org/resources/interactive-tools/extended-water-footprint-calculator/" TargetMode="External"/><Relationship Id="rId6" Type="http://schemas.openxmlformats.org/officeDocument/2006/relationships/hyperlink" Target="https://www.footprintcalculator.org/home/en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globalcarbonatlas.org/" TargetMode="External"/><Relationship Id="rId4" Type="http://schemas.openxmlformats.org/officeDocument/2006/relationships/hyperlink" Target="https://www.overshootday.org/newsroom/country-overshoot-days/" TargetMode="External"/><Relationship Id="rId5" Type="http://schemas.openxmlformats.org/officeDocument/2006/relationships/hyperlink" Target="https://www.waterfootprint.org/resources/interactive-tools/product-gallery/" TargetMode="External"/><Relationship Id="rId6" Type="http://schemas.openxmlformats.org/officeDocument/2006/relationships/hyperlink" Target="https://www.waterfootprint.org/resources/interactive-tools/national-water-footprint-explorer/" TargetMode="External"/><Relationship Id="rId7" Type="http://schemas.openxmlformats.org/officeDocument/2006/relationships/hyperlink" Target="https://data.footprintnetwork.org/?_ga=2.173357219.1432972209.1574400746-801039877.1574400746#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fires.ru/" TargetMode="External"/><Relationship Id="rId4" Type="http://schemas.openxmlformats.org/officeDocument/2006/relationships/hyperlink" Target="https://firms.modaps.eosdis.nasa.gov/map/#d:2023-05-07..2023-05-13;l:fires_all,street;@71.6,48.7,5.7z" TargetMode="External"/><Relationship Id="rId9" Type="http://schemas.openxmlformats.org/officeDocument/2006/relationships/hyperlink" Target="https://wasteopen.gharysh.kz/" TargetMode="External"/><Relationship Id="rId5" Type="http://schemas.openxmlformats.org/officeDocument/2006/relationships/hyperlink" Target="https://www.windy.com/?43.264,76.929,5" TargetMode="External"/><Relationship Id="rId6" Type="http://schemas.openxmlformats.org/officeDocument/2006/relationships/hyperlink" Target="https://www.globalforestwatch.org/map/country/KAZ/" TargetMode="External"/><Relationship Id="rId7" Type="http://schemas.openxmlformats.org/officeDocument/2006/relationships/hyperlink" Target="https://climate.nasa.gov/images-of-change/?intent=131&amp;id=879#879-retreat-of-the-quelccaya-ice-cap-peru" TargetMode="External"/><Relationship Id="rId8" Type="http://schemas.openxmlformats.org/officeDocument/2006/relationships/hyperlink" Target="https://www.waterfootprintassessmenttool.org/world/accounting/map/blue" TargetMode="External"/></Relationships>
</file>

<file path=ppt/slides/_rels/slide7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5.jpeg" Type="http://schemas.openxmlformats.org/officeDocument/2006/relationships/image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ecogolik.ru/sostav_kosmetika/" TargetMode="External"/><Relationship Id="rId4" Type="http://schemas.openxmlformats.org/officeDocument/2006/relationships/hyperlink" Target="https://www.ewg.org/skindeep/" TargetMode="External"/><Relationship Id="rId5" Type="http://schemas.openxmlformats.org/officeDocument/2006/relationships/hyperlink" Target="https://www.ecolabelindex.com/ecolabels/?st=category,textiles" TargetMode="External"/><Relationship Id="rId6" Type="http://schemas.openxmlformats.org/officeDocument/2006/relationships/hyperlink" Target="https://t.me/factcheckkz" TargetMode="External"/><Relationship Id="rId7" Type="http://schemas.openxmlformats.org/officeDocument/2006/relationships/hyperlink" Target="https://t.me/provereno_media" TargetMode="External"/></Relationships>
</file>

<file path=ppt/slides/_rels/slide9.xml.rels><?xml version="1.0" encoding="UTF-8" standalone="yes"?><Relationships xmlns="http://schemas.openxmlformats.org/package/2006/relationships"><Relationship Id="rId10" Type="http://schemas.openxmlformats.org/officeDocument/2006/relationships/hyperlink" Target="https://www.floodmap.net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caneecca.org/" TargetMode="External"/><Relationship Id="rId4" Type="http://schemas.openxmlformats.org/officeDocument/2006/relationships/hyperlink" Target="https://www.ipcc.ch/" TargetMode="External"/><Relationship Id="rId9" Type="http://schemas.openxmlformats.org/officeDocument/2006/relationships/hyperlink" Target="https://climateactiontracker.org/countries/kazakhstan/" TargetMode="External"/><Relationship Id="rId5" Type="http://schemas.openxmlformats.org/officeDocument/2006/relationships/hyperlink" Target="https://www.un.org/ru/youthink/climate.shtml" TargetMode="External"/><Relationship Id="rId6" Type="http://schemas.openxmlformats.org/officeDocument/2006/relationships/hyperlink" Target="https://wmo.int/ru" TargetMode="External"/><Relationship Id="rId7" Type="http://schemas.openxmlformats.org/officeDocument/2006/relationships/hyperlink" Target="https://science.nasa.gov/climate-change/" TargetMode="External"/><Relationship Id="rId8" Type="http://schemas.openxmlformats.org/officeDocument/2006/relationships/hyperlink" Target="https://kids.nationalgeographic.com/science/article/climate-chan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"/>
          <p:cNvSpPr txBox="1"/>
          <p:nvPr>
            <p:ph idx="4294967295" type="ctrTitle"/>
          </p:nvPr>
        </p:nvSpPr>
        <p:spPr>
          <a:xfrm>
            <a:off x="420775" y="13253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</a:pPr>
            <a:r>
              <a:rPr lang="ru" sz="5600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Где брать информацию</a:t>
            </a:r>
            <a:endParaRPr b="0" i="0" sz="5600" u="none" cap="none" strike="noStrike"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pic>
        <p:nvPicPr>
          <p:cNvPr id="63" name="Google Shape;6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0775" y="75688"/>
            <a:ext cx="4846775" cy="5002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4" name="Google Shape;64;p1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e6cec46c94_0_77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Официальные источники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27" name="Google Shape;127;g2e6cec46c94_0_77"/>
          <p:cNvSpPr txBox="1"/>
          <p:nvPr>
            <p:ph idx="1" type="body"/>
          </p:nvPr>
        </p:nvSpPr>
        <p:spPr>
          <a:xfrm>
            <a:off x="210125" y="1950575"/>
            <a:ext cx="86070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https://www.kazhydromet.kz/ru/ecology/ezhemesyachnyy-informacionnyy-byulleten-o-sostoyanii-okruzhayuschey-sredy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Казгидромет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https://stat.gov.kz/ru/industries/environment/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Бюро нац.статистики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https://www.gov.kz/memleket/entities/ecogeo?lang=ru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министерство экологии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28" name="Google Shape;128;g2e6cec46c94_0_77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e6cec46c94_0_107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Официальные источники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34" name="Google Shape;134;g2e6cec46c94_0_107"/>
          <p:cNvSpPr txBox="1"/>
          <p:nvPr>
            <p:ph idx="1" type="body"/>
          </p:nvPr>
        </p:nvSpPr>
        <p:spPr>
          <a:xfrm>
            <a:off x="210125" y="731375"/>
            <a:ext cx="86568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https://www.who.int/data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ВОЗ - данные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https://data.unicef.org/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Юнисеф 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https://data.worldbank.org/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Всемирный банк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https://ourworldindata.org/charts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много статистики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accent5"/>
                </a:solidFill>
                <a:latin typeface="Montserrat"/>
                <a:ea typeface="Montserrat"/>
                <a:cs typeface="Montserrat"/>
                <a:sym typeface="Montserrat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https://www.un.org/ru/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ООН 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8"/>
              </a:rPr>
              <a:t>https://www.un.org/sustainabledevelopment/ru/sustainable-development-goals/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Цели Устойчивого развития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9"/>
              </a:rPr>
              <a:t>https://www.fao.org/about/about-fao/ru/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Продовольственная и сельскохозяйственная организация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35" name="Google Shape;135;g2e6cec46c94_0_107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e6cec46c94_0_89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Научные статьи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41" name="Google Shape;141;g2e6cec46c94_0_89"/>
          <p:cNvSpPr txBox="1"/>
          <p:nvPr>
            <p:ph idx="1" type="body"/>
          </p:nvPr>
        </p:nvSpPr>
        <p:spPr>
          <a:xfrm>
            <a:off x="210125" y="731375"/>
            <a:ext cx="90036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https://www.sciencedirect.com/search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https://www.mdpi.com/search?q=footprint&amp;journal=resources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https://www.tandfonline.com/action/doSearch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https://www.ncbi.nlm.nih.gov/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b="1"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7"/>
              </a:rPr>
              <a:t>https://scholar.google.com/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42" name="Google Shape;142;g2e6cec46c94_0_89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e6cec46c94_0_70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Новости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48" name="Google Shape;148;g2e6cec46c94_0_70"/>
          <p:cNvSpPr txBox="1"/>
          <p:nvPr>
            <p:ph idx="1" type="body"/>
          </p:nvPr>
        </p:nvSpPr>
        <p:spPr>
          <a:xfrm>
            <a:off x="210125" y="731375"/>
            <a:ext cx="90036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u="sng">
                <a:solidFill>
                  <a:schemeClr val="hlink"/>
                </a:solidFill>
                <a:hlinkClick r:id="rId3"/>
              </a:rPr>
              <a:t>https://livingasia.online/</a:t>
            </a:r>
            <a:r>
              <a:rPr lang="ru"/>
              <a:t> 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u="sng">
                <a:solidFill>
                  <a:schemeClr val="hlink"/>
                </a:solidFill>
                <a:hlinkClick r:id="rId4"/>
              </a:rPr>
              <a:t>https://ecostan.rocks/</a:t>
            </a:r>
            <a:r>
              <a:rPr lang="ru"/>
              <a:t> </a:t>
            </a:r>
            <a:endParaRPr/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https://plus-one.ru/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http://www.ecocommunity.ru/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49" name="Google Shape;149;g2e6cec46c94_0_70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e6cec46c94_0_134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Подкасты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55" name="Google Shape;155;g2e6cec46c94_0_134"/>
          <p:cNvSpPr txBox="1"/>
          <p:nvPr>
            <p:ph idx="1" type="body"/>
          </p:nvPr>
        </p:nvSpPr>
        <p:spPr>
          <a:xfrm>
            <a:off x="210125" y="731375"/>
            <a:ext cx="90036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4643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3"/>
              </a:rPr>
              <a:t>💚Наследи Чистотой </a:t>
            </a:r>
            <a:endParaRPr sz="1298">
              <a:solidFill>
                <a:srgbClr val="242B2C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24643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4"/>
              </a:rPr>
              <a:t>💚Qarlygash тұрмыстағы экология</a:t>
            </a:r>
            <a:endParaRPr sz="1298">
              <a:solidFill>
                <a:srgbClr val="242B2C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24643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5"/>
              </a:rPr>
              <a:t>💚Зеленый подкаст от  РБК Тренды.</a:t>
            </a:r>
            <a:endParaRPr sz="1298">
              <a:solidFill>
                <a:srgbClr val="242B2C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24643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6"/>
              </a:rPr>
              <a:t>💚Куда смотрит Гринпис?</a:t>
            </a:r>
            <a:endParaRPr sz="1298">
              <a:solidFill>
                <a:srgbClr val="242B2C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24643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7"/>
              </a:rPr>
              <a:t>💚Чистая страна, также от Радио «Комсомольская правда».</a:t>
            </a:r>
            <a:endParaRPr sz="1298">
              <a:solidFill>
                <a:srgbClr val="242B2C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24643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8"/>
              </a:rPr>
              <a:t>💚«с ЭГО на ЭКО», Экология, устойчивое развитие, ESG</a:t>
            </a:r>
            <a:endParaRPr sz="1298">
              <a:solidFill>
                <a:srgbClr val="242B2C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24643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9"/>
              </a:rPr>
              <a:t>💚Я подумаю об этом сегодня, Зоя Андерс.</a:t>
            </a:r>
            <a:endParaRPr sz="1298">
              <a:solidFill>
                <a:srgbClr val="242B2C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24643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10"/>
              </a:rPr>
              <a:t>💚Ещё теплее</a:t>
            </a:r>
            <a:endParaRPr sz="1298">
              <a:solidFill>
                <a:srgbClr val="242B2C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24643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11"/>
              </a:rPr>
              <a:t>💚Пакет не нужен</a:t>
            </a:r>
            <a:endParaRPr sz="1654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56" name="Google Shape;156;g2e6cec46c94_0_134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e6cec46c94_0_147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Подкаст Экология без паники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62" name="Google Shape;162;g2e6cec46c94_0_147"/>
          <p:cNvSpPr txBox="1"/>
          <p:nvPr>
            <p:ph idx="1" type="body"/>
          </p:nvPr>
        </p:nvSpPr>
        <p:spPr>
          <a:xfrm>
            <a:off x="210125" y="731375"/>
            <a:ext cx="90036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4643" lvl="0" marL="457200" marR="1397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3"/>
              </a:rPr>
              <a:t>Youtube</a:t>
            </a:r>
            <a:endParaRPr sz="1298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24643" lvl="1" marL="914400" marR="1397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○"/>
            </a:pPr>
            <a:r>
              <a:rPr lang="ru" sz="1654"/>
              <a:t>1 сезон - отходы</a:t>
            </a:r>
            <a:endParaRPr sz="1654"/>
          </a:p>
          <a:p>
            <a:pPr indent="-333692" lvl="1" marL="914400" marR="1397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55"/>
              <a:buChar char="○"/>
            </a:pPr>
            <a:r>
              <a:rPr lang="ru" sz="1654"/>
              <a:t>2 сезон всякое</a:t>
            </a:r>
            <a:endParaRPr sz="1654"/>
          </a:p>
          <a:p>
            <a:pPr indent="-333692" lvl="1" marL="914400" marR="1397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55"/>
              <a:buChar char="○"/>
            </a:pPr>
            <a:r>
              <a:rPr lang="ru" sz="1654"/>
              <a:t>3 сезон - вода</a:t>
            </a:r>
            <a:endParaRPr sz="1654"/>
          </a:p>
          <a:p>
            <a:pPr indent="-333692" lvl="0" marL="457200" marR="1397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 u="sng">
                <a:solidFill>
                  <a:schemeClr val="hlink"/>
                </a:solidFill>
                <a:hlinkClick r:id="rId4"/>
              </a:rPr>
              <a:t>https://ecologiya-bez-paniki.mave.digital/</a:t>
            </a:r>
            <a:r>
              <a:rPr lang="ru" sz="1654"/>
              <a:t> </a:t>
            </a:r>
            <a:endParaRPr sz="1654"/>
          </a:p>
          <a:p>
            <a:pPr indent="-333692" lvl="0" marL="457200" marR="1397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 u="sng">
                <a:solidFill>
                  <a:schemeClr val="hlink"/>
                </a:solidFill>
                <a:hlinkClick r:id="rId5"/>
              </a:rPr>
              <a:t>Instagram</a:t>
            </a:r>
            <a:endParaRPr sz="1654"/>
          </a:p>
        </p:txBody>
      </p:sp>
      <p:cxnSp>
        <p:nvCxnSpPr>
          <p:cNvPr id="163" name="Google Shape;163;g2e6cec46c94_0_147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64" name="Google Shape;164;g2e6cec46c94_0_14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23950" y="1485863"/>
            <a:ext cx="4420050" cy="3685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e6cec46c94_0_157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Телеграм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70" name="Google Shape;170;g2e6cec46c94_0_157"/>
          <p:cNvSpPr txBox="1"/>
          <p:nvPr>
            <p:ph idx="1" type="body"/>
          </p:nvPr>
        </p:nvSpPr>
        <p:spPr>
          <a:xfrm>
            <a:off x="210125" y="731375"/>
            <a:ext cx="90036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3692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>
                <a:solidFill>
                  <a:schemeClr val="hlink"/>
                </a:solidFill>
                <a:uFill>
                  <a:noFill/>
                </a:uFill>
                <a:hlinkClick r:id="rId3"/>
              </a:rPr>
              <a:t>Climate Action Network</a:t>
            </a:r>
            <a:endParaRPr sz="1654"/>
          </a:p>
          <a:p>
            <a:pPr indent="-333692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>
                <a:solidFill>
                  <a:schemeClr val="hlink"/>
                </a:solidFill>
                <a:uFill>
                  <a:noFill/>
                </a:uFill>
                <a:hlinkClick r:id="rId4"/>
              </a:rPr>
              <a:t>Циркулярка</a:t>
            </a:r>
            <a:endParaRPr sz="1654"/>
          </a:p>
          <a:p>
            <a:pPr indent="-333692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>
                <a:solidFill>
                  <a:schemeClr val="hlink"/>
                </a:solidFill>
                <a:uFill>
                  <a:noFill/>
                </a:uFill>
                <a:hlinkClick r:id="rId5"/>
              </a:rPr>
              <a:t>Экология без фанатизма</a:t>
            </a:r>
            <a:endParaRPr sz="1654"/>
          </a:p>
          <a:p>
            <a:pPr indent="-333692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>
                <a:solidFill>
                  <a:schemeClr val="hlink"/>
                </a:solidFill>
                <a:uFill>
                  <a:noFill/>
                </a:uFill>
                <a:hlinkClick r:id="rId6"/>
              </a:rPr>
              <a:t>ESG World</a:t>
            </a:r>
            <a:endParaRPr sz="1654"/>
          </a:p>
          <a:p>
            <a:pPr indent="-333692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>
                <a:solidFill>
                  <a:schemeClr val="hlink"/>
                </a:solidFill>
                <a:uFill>
                  <a:noFill/>
                </a:uFill>
                <a:hlinkClick r:id="rId7"/>
              </a:rPr>
              <a:t>Экология на пальцах</a:t>
            </a:r>
            <a:endParaRPr sz="1654"/>
          </a:p>
          <a:p>
            <a:pPr indent="-333692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>
                <a:solidFill>
                  <a:schemeClr val="hlink"/>
                </a:solidFill>
                <a:uFill>
                  <a:noFill/>
                </a:uFill>
                <a:hlinkClick r:id="rId8"/>
              </a:rPr>
              <a:t>EducationEco</a:t>
            </a:r>
            <a:endParaRPr sz="1654"/>
          </a:p>
          <a:p>
            <a:pPr indent="-333692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>
                <a:solidFill>
                  <a:schemeClr val="hlink"/>
                </a:solidFill>
                <a:uFill>
                  <a:noFill/>
                </a:uFill>
                <a:hlinkClick r:id="rId9"/>
              </a:rPr>
              <a:t>Лайфстайл, шеринг, умное потребление, урбанистика</a:t>
            </a:r>
            <a:endParaRPr sz="1654"/>
          </a:p>
          <a:p>
            <a:pPr indent="-333692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>
                <a:solidFill>
                  <a:schemeClr val="hlink"/>
                </a:solidFill>
                <a:uFill>
                  <a:noFill/>
                </a:uFill>
                <a:hlinkClick r:id="rId10"/>
              </a:rPr>
              <a:t>Air Quality Science</a:t>
            </a:r>
            <a:endParaRPr sz="1654"/>
          </a:p>
          <a:p>
            <a:pPr indent="0" lvl="0" marL="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54"/>
          </a:p>
        </p:txBody>
      </p:sp>
      <p:cxnSp>
        <p:nvCxnSpPr>
          <p:cNvPr id="171" name="Google Shape;171;g2e6cec46c94_0_157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e6cec46c94_0_125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Дополнительно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77" name="Google Shape;177;g2e6cec46c94_0_125"/>
          <p:cNvSpPr txBox="1"/>
          <p:nvPr>
            <p:ph idx="1" type="body"/>
          </p:nvPr>
        </p:nvSpPr>
        <p:spPr>
          <a:xfrm>
            <a:off x="210125" y="731375"/>
            <a:ext cx="90036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ru" sz="21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Google Alerts</a:t>
            </a:r>
            <a:endParaRPr b="1" sz="21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Montserrat"/>
              <a:buChar char="●"/>
            </a:pPr>
            <a:r>
              <a:rPr lang="ru" sz="21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Подписка на рассылку Climate Action Network</a:t>
            </a:r>
            <a:endParaRPr sz="21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78" name="Google Shape;178;g2e6cec46c94_0_125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79" name="Google Shape;179;g2e6cec46c94_0_1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7575" y="1886358"/>
            <a:ext cx="4795825" cy="3197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2e6cec46c94_0_1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23800" y="2678113"/>
            <a:ext cx="2095500" cy="233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"/>
          <p:cNvSpPr txBox="1"/>
          <p:nvPr>
            <p:ph type="title"/>
          </p:nvPr>
        </p:nvSpPr>
        <p:spPr>
          <a:xfrm>
            <a:off x="308175" y="154675"/>
            <a:ext cx="144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План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70" name="Google Shape;70;p2"/>
          <p:cNvSpPr txBox="1"/>
          <p:nvPr>
            <p:ph idx="1" type="body"/>
          </p:nvPr>
        </p:nvSpPr>
        <p:spPr>
          <a:xfrm>
            <a:off x="210125" y="883775"/>
            <a:ext cx="9003600" cy="36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Medium"/>
              <a:buChar char="●"/>
            </a:pPr>
            <a:r>
              <a:rPr lang="ru" sz="2100">
                <a:latin typeface="Montserrat Medium"/>
                <a:ea typeface="Montserrat Medium"/>
                <a:cs typeface="Montserrat Medium"/>
                <a:sym typeface="Montserrat Medium"/>
              </a:rPr>
              <a:t>Где брать информацию</a:t>
            </a:r>
            <a:endParaRPr sz="21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65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Font typeface="Montserrat Medium"/>
              <a:buChar char="○"/>
            </a:pPr>
            <a:r>
              <a:rPr lang="ru" sz="1700">
                <a:latin typeface="Montserrat Medium"/>
                <a:ea typeface="Montserrat Medium"/>
                <a:cs typeface="Montserrat Medium"/>
                <a:sym typeface="Montserrat Medium"/>
              </a:rPr>
              <a:t>быть в курсе</a:t>
            </a:r>
            <a:endParaRPr sz="17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65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Font typeface="Montserrat Medium"/>
              <a:buChar char="○"/>
            </a:pPr>
            <a:r>
              <a:rPr lang="ru" sz="1700">
                <a:latin typeface="Montserrat Medium"/>
                <a:ea typeface="Montserrat Medium"/>
                <a:cs typeface="Montserrat Medium"/>
                <a:sym typeface="Montserrat Medium"/>
              </a:rPr>
              <a:t>новые идеи</a:t>
            </a:r>
            <a:endParaRPr sz="17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Medium"/>
              <a:buChar char="●"/>
            </a:pPr>
            <a:r>
              <a:rPr lang="ru" sz="2100">
                <a:latin typeface="Montserrat Medium"/>
                <a:ea typeface="Montserrat Medium"/>
                <a:cs typeface="Montserrat Medium"/>
                <a:sym typeface="Montserrat Medium"/>
              </a:rPr>
              <a:t>Как проверять информацию</a:t>
            </a:r>
            <a:endParaRPr sz="21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Medium"/>
              <a:buChar char="●"/>
            </a:pPr>
            <a:r>
              <a:rPr lang="ru" sz="2100">
                <a:latin typeface="Montserrat Medium"/>
                <a:ea typeface="Montserrat Medium"/>
                <a:cs typeface="Montserrat Medium"/>
                <a:sym typeface="Montserrat Medium"/>
              </a:rPr>
              <a:t>Официальные источники</a:t>
            </a:r>
            <a:endParaRPr sz="21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Medium"/>
              <a:buChar char="●"/>
            </a:pPr>
            <a:r>
              <a:rPr lang="ru" sz="2100">
                <a:latin typeface="Montserrat Medium"/>
                <a:ea typeface="Montserrat Medium"/>
                <a:cs typeface="Montserrat Medium"/>
                <a:sym typeface="Montserrat Medium"/>
              </a:rPr>
              <a:t>Исследования, научные работы</a:t>
            </a:r>
            <a:endParaRPr sz="21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71" name="Google Shape;71;p2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e63830023f_0_13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Источники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77" name="Google Shape;77;g2e63830023f_0_13"/>
          <p:cNvSpPr txBox="1"/>
          <p:nvPr>
            <p:ph idx="1" type="body"/>
          </p:nvPr>
        </p:nvSpPr>
        <p:spPr>
          <a:xfrm>
            <a:off x="210125" y="945250"/>
            <a:ext cx="90036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 Medium"/>
              <a:buChar char="●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Сайты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Char char="●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Социальные сети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Char char="●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Подкасты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Char char="●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Телеграм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Char char="●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Рассылка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Char char="●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Официальные </a:t>
            </a: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источники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78" name="Google Shape;78;g2e63830023f_0_13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e6cec46c94_0_12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Калькуляторы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84" name="Google Shape;84;g2e6cec46c94_0_12"/>
          <p:cNvSpPr txBox="1"/>
          <p:nvPr>
            <p:ph idx="1" type="body"/>
          </p:nvPr>
        </p:nvSpPr>
        <p:spPr>
          <a:xfrm>
            <a:off x="210125" y="883750"/>
            <a:ext cx="67323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 Medium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https://www.carbonfootprint.com/calculator.aspx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углеродный след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https://www.waterfootprint.org/resources/interactive-tools/personal-water-footprint-calculator/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водный след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https://www.waterfootprint.org/resources/interactive-tools/extended-water-footprint-calculator/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расширенный водный след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https://www.footprintcalculator.org/home/en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Экослед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85" name="Google Shape;85;g2e6cec46c94_0_12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e6cec46c94_0_19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Углеродный и водный след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91" name="Google Shape;91;g2e6cec46c94_0_19"/>
          <p:cNvSpPr txBox="1"/>
          <p:nvPr>
            <p:ph idx="1" type="body"/>
          </p:nvPr>
        </p:nvSpPr>
        <p:spPr>
          <a:xfrm>
            <a:off x="210125" y="731375"/>
            <a:ext cx="69120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 Medium"/>
              <a:buChar char="●"/>
            </a:pPr>
            <a:r>
              <a:rPr lang="ru" sz="14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https://globalcarbonatlas.org/</a:t>
            </a:r>
            <a:r>
              <a:rPr lang="ru" sz="14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" sz="14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b="1" lang="ru" sz="1400">
                <a:latin typeface="Montserrat"/>
                <a:ea typeface="Montserrat"/>
                <a:cs typeface="Montserrat"/>
                <a:sym typeface="Montserrat"/>
              </a:rPr>
              <a:t>атлас углеродного следа</a:t>
            </a:r>
            <a:endParaRPr b="1"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</a:pPr>
            <a:r>
              <a:rPr lang="ru" sz="14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https://www.overshootday.org/newsroom/country-overshoot-days/</a:t>
            </a:r>
            <a:r>
              <a:rPr lang="ru" sz="1400">
                <a:latin typeface="Montserrat"/>
                <a:ea typeface="Montserrat"/>
                <a:cs typeface="Montserrat"/>
                <a:sym typeface="Montserrat"/>
              </a:rPr>
              <a:t>  - </a:t>
            </a:r>
            <a:r>
              <a:rPr b="1" lang="ru" sz="1400">
                <a:latin typeface="Montserrat"/>
                <a:ea typeface="Montserrat"/>
                <a:cs typeface="Montserrat"/>
                <a:sym typeface="Montserrat"/>
              </a:rPr>
              <a:t>День экодолга </a:t>
            </a:r>
            <a:endParaRPr b="1"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</a:pPr>
            <a:r>
              <a:rPr lang="ru" sz="14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https://www.waterfootprint.org/resources/interactive-tools/product-gallery/</a:t>
            </a:r>
            <a:r>
              <a:rPr lang="ru" sz="14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b="1" lang="ru" sz="1400">
                <a:latin typeface="Montserrat"/>
                <a:ea typeface="Montserrat"/>
                <a:cs typeface="Montserrat"/>
                <a:sym typeface="Montserrat"/>
              </a:rPr>
              <a:t>водный след продуктов</a:t>
            </a:r>
            <a:endParaRPr b="1"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</a:pPr>
            <a:r>
              <a:rPr lang="ru" sz="14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https://www.waterfootprint.org/resources/interactive-tools/national-water-footprint-explorer/</a:t>
            </a:r>
            <a:r>
              <a:rPr lang="ru" sz="1400">
                <a:latin typeface="Montserrat"/>
                <a:ea typeface="Montserrat"/>
                <a:cs typeface="Montserrat"/>
                <a:sym typeface="Montserrat"/>
              </a:rPr>
              <a:t> - водный след стран </a:t>
            </a:r>
            <a:endParaRPr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</a:pPr>
            <a:r>
              <a:rPr lang="ru" sz="14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7"/>
              </a:rPr>
              <a:t>https://data.footprintnetwork.org/?_ga=2.173357219.1432972209.1574400746-801039877.1574400746#/</a:t>
            </a:r>
            <a:r>
              <a:rPr lang="ru" sz="14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b="1" lang="ru" sz="1400">
                <a:latin typeface="Montserrat"/>
                <a:ea typeface="Montserrat"/>
                <a:cs typeface="Montserrat"/>
                <a:sym typeface="Montserrat"/>
              </a:rPr>
              <a:t>биоемкость и экослед стран</a:t>
            </a:r>
            <a:endParaRPr b="1" sz="14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92" name="Google Shape;92;g2e6cec46c94_0_19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e6cec46c94_0_26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Карты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98" name="Google Shape;98;g2e6cec46c94_0_26"/>
          <p:cNvSpPr txBox="1"/>
          <p:nvPr>
            <p:ph idx="1" type="body"/>
          </p:nvPr>
        </p:nvSpPr>
        <p:spPr>
          <a:xfrm>
            <a:off x="-170875" y="1264775"/>
            <a:ext cx="76227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https://fires.ru/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пожары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https://firms.modaps.eosdis.nasa.gov/map/#d:2023-05-07..2023-05-13;l:fires_all,street;@71.6,48.7,5.7z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пожары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https://www.windy.com/?43.264,76.929,5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 Воздух, загрязнители, ветры 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https://www.globalforestwatch.org/map/country/KAZ/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карта лесов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7"/>
              </a:rPr>
              <a:t>https://climate.nasa.gov/images-of-change/?intent=131&amp;id=879#879-retreat-of-the-quelccaya-ice-cap-peru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Фото НАСА об изменении климата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8"/>
              </a:rPr>
              <a:t>https://www.waterfootprintassessmenttool.org/world/accounting/map/blue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водный след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9"/>
              </a:rPr>
              <a:t>https://wasteopen.gharysh.kz/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Карта экологическая Казахстана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99" name="Google Shape;99;g2e6cec46c94_0_26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e6cec46c94_0_187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 Google Eart</a:t>
            </a: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h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05" name="Google Shape;105;g2e6cec46c94_0_187"/>
          <p:cNvSpPr txBox="1"/>
          <p:nvPr>
            <p:ph idx="1" type="body"/>
          </p:nvPr>
        </p:nvSpPr>
        <p:spPr>
          <a:xfrm>
            <a:off x="210125" y="731375"/>
            <a:ext cx="90036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06" name="Google Shape;106;g2e6cec46c94_0_187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7" name="Google Shape;107;g2e6cec46c94_0_1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7375" y="822375"/>
            <a:ext cx="8273105" cy="4321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e6cec46c94_0_46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Проверка информации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13" name="Google Shape;113;g2e6cec46c94_0_46"/>
          <p:cNvSpPr txBox="1"/>
          <p:nvPr>
            <p:ph idx="1" type="body"/>
          </p:nvPr>
        </p:nvSpPr>
        <p:spPr>
          <a:xfrm>
            <a:off x="-94675" y="1950575"/>
            <a:ext cx="86070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https://ecogolik.ru/sostav_kosmetika/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проверка составов косметики и бытовой химии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https://www.ewg.org/skindeep/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проверка составов со ссылкой на исследования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https://www.ecolabelindex.com/ecolabels/?st=category,textiles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Экомаркировки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33692" lvl="0" marL="457200" marR="1397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 u="sng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Factcheck.kz </a:t>
            </a:r>
            <a:endParaRPr sz="1654"/>
          </a:p>
          <a:p>
            <a:pPr indent="-333692" lvl="0" marL="457200" marR="1397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 u="sng">
                <a:solidFill>
                  <a:schemeClr val="accent5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Проверено.Медиа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14" name="Google Shape;114;g2e6cec46c94_0_46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e6cec46c94_0_61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Изменение климата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20" name="Google Shape;120;g2e6cec46c94_0_61"/>
          <p:cNvSpPr txBox="1"/>
          <p:nvPr>
            <p:ph idx="1" type="body"/>
          </p:nvPr>
        </p:nvSpPr>
        <p:spPr>
          <a:xfrm>
            <a:off x="-170875" y="731375"/>
            <a:ext cx="74133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https://caneecca.org/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сеть климатических общественных организаций в регионе Восточной Европы, Кавказа и ЦА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https://www.ipcc.ch/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МГЭИК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https://www.un.org/ru/youthink/climate.shtml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 ООН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https://wmo.int/ru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Всемирная меторологическая организация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7"/>
              </a:rPr>
              <a:t>https://science.nasa.gov/climate-change/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NASA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8"/>
              </a:rPr>
              <a:t>https://kids.nationalgeographic.com/science/article/climate-change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National geographic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9"/>
              </a:rPr>
              <a:t>https://climateactiontracker.org/countries/kazakhstan/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как страны выполняют свои обязательства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10"/>
              </a:rPr>
              <a:t>https://www.floodmap.net/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моделирование, карта. Что затопит.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21" name="Google Shape;121;g2e6cec46c94_0_61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991746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