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  <p:embeddedFont>
      <p:font typeface="Montserrat Black"/>
      <p:bold r:id="rId23"/>
      <p:boldItalic r:id="rId24"/>
    </p:embeddedFont>
    <p:embeddedFont>
      <p:font typeface="Montserrat"/>
      <p:regular r:id="rId25"/>
      <p:bold r:id="rId26"/>
      <p:italic r:id="rId27"/>
      <p:boldItalic r:id="rId28"/>
    </p:embeddedFont>
    <p:embeddedFont>
      <p:font typeface="Montserrat Medium"/>
      <p:regular r:id="rId29"/>
      <p:bold r:id="rId30"/>
      <p:italic r:id="rId31"/>
      <p:boldItalic r:id="rId32"/>
    </p:embeddedFont>
    <p:embeddedFont>
      <p:font typeface="Alfa Slab One"/>
      <p:regular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91">
          <p15:clr>
            <a:srgbClr val="747775"/>
          </p15:clr>
        </p15:guide>
        <p15:guide id="2" pos="3231">
          <p15:clr>
            <a:srgbClr val="747775"/>
          </p15:clr>
        </p15:guide>
        <p15:guide id="3" orient="horz" pos="363">
          <p15:clr>
            <a:srgbClr val="747775"/>
          </p15:clr>
        </p15:guide>
        <p15:guide id="4" orient="horz" pos="3157">
          <p15:clr>
            <a:srgbClr val="747775"/>
          </p15:clr>
        </p15:guide>
        <p15:guide id="5" pos="2289">
          <p15:clr>
            <a:srgbClr val="747775"/>
          </p15:clr>
        </p15:guide>
        <p15:guide id="6" pos="211">
          <p15:clr>
            <a:srgbClr val="747775"/>
          </p15:clr>
        </p15:guide>
      </p15:sldGuideLst>
    </p:ext>
    <p:ext uri="GoogleSlidesCustomDataVersion2">
      <go:slidesCustomData xmlns:go="http://customooxmlschemas.google.com/" r:id="rId34" roundtripDataSignature="AMtx7miajk0L0kwJMe834424VuLcvBCS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1" orient="horz"/>
        <p:guide pos="3231"/>
        <p:guide pos="363" orient="horz"/>
        <p:guide pos="3157" orient="horz"/>
        <p:guide pos="2289"/>
        <p:guide pos="21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22" Type="http://schemas.openxmlformats.org/officeDocument/2006/relationships/font" Target="fonts/ProximaNova-boldItalic.fntdata"/><Relationship Id="rId21" Type="http://schemas.openxmlformats.org/officeDocument/2006/relationships/font" Target="fonts/ProximaNova-italic.fntdata"/><Relationship Id="rId24" Type="http://schemas.openxmlformats.org/officeDocument/2006/relationships/font" Target="fonts/MontserratBlack-boldItalic.fntdata"/><Relationship Id="rId23" Type="http://schemas.openxmlformats.org/officeDocument/2006/relationships/font" Target="fonts/MontserratBlack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bold.fntdata"/><Relationship Id="rId25" Type="http://schemas.openxmlformats.org/officeDocument/2006/relationships/font" Target="fonts/Montserrat-regular.fntdata"/><Relationship Id="rId28" Type="http://schemas.openxmlformats.org/officeDocument/2006/relationships/font" Target="fonts/Montserrat-boldItalic.fntdata"/><Relationship Id="rId27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Medium-italic.fntdata"/><Relationship Id="rId30" Type="http://schemas.openxmlformats.org/officeDocument/2006/relationships/font" Target="fonts/MontserratMedium-bold.fntdata"/><Relationship Id="rId11" Type="http://schemas.openxmlformats.org/officeDocument/2006/relationships/slide" Target="slides/slide6.xml"/><Relationship Id="rId33" Type="http://schemas.openxmlformats.org/officeDocument/2006/relationships/font" Target="fonts/AlfaSlabOne-regular.fntdata"/><Relationship Id="rId10" Type="http://schemas.openxmlformats.org/officeDocument/2006/relationships/slide" Target="slides/slide5.xml"/><Relationship Id="rId32" Type="http://schemas.openxmlformats.org/officeDocument/2006/relationships/font" Target="fonts/Montserrat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ProximaNova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e6c9deb0a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2e6c9deb0a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6c9deb0a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g2e6c9deb0a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6c9deb0a0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2e6c9deb0a0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6c9deb0a0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g2e6c9deb0a0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3830023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2e63830023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6c9deb0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6c9deb0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6c9deb0a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2e6c9deb0a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e6c9deb0a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e6c9deb0a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6c9deb0a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2e6c9deb0a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6c9deb0a0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2e6c9deb0a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e6c9deb0a0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2e6c9deb0a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3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3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8" name="Google Shape;48;p3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9" name="Google Shape;49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f27d72cdf_0_178"/>
          <p:cNvSpPr txBox="1"/>
          <p:nvPr>
            <p:ph type="title"/>
          </p:nvPr>
        </p:nvSpPr>
        <p:spPr>
          <a:xfrm>
            <a:off x="457200" y="178594"/>
            <a:ext cx="6477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" name="Google Shape;17;g2df27d72cdf_0_178"/>
          <p:cNvSpPr txBox="1"/>
          <p:nvPr>
            <p:ph idx="1" type="body"/>
          </p:nvPr>
        </p:nvSpPr>
        <p:spPr>
          <a:xfrm>
            <a:off x="457200" y="1078706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g2df27d72cdf_0_178"/>
          <p:cNvSpPr txBox="1"/>
          <p:nvPr>
            <p:ph idx="10" type="dt"/>
          </p:nvPr>
        </p:nvSpPr>
        <p:spPr>
          <a:xfrm>
            <a:off x="3048000" y="4733925"/>
            <a:ext cx="17130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g2df27d72cdf_0_178"/>
          <p:cNvSpPr txBox="1"/>
          <p:nvPr>
            <p:ph idx="11" type="ftr"/>
          </p:nvPr>
        </p:nvSpPr>
        <p:spPr>
          <a:xfrm>
            <a:off x="4830763" y="4742260"/>
            <a:ext cx="23115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g2df27d72cdf_0_178"/>
          <p:cNvSpPr txBox="1"/>
          <p:nvPr>
            <p:ph idx="12" type="sldNum"/>
          </p:nvPr>
        </p:nvSpPr>
        <p:spPr>
          <a:xfrm>
            <a:off x="7116763" y="4742260"/>
            <a:ext cx="16161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6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6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26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ecogolik.ru/sostav_kosmetika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http://www.ecopolka.ru/" TargetMode="External" Type="http://schemas.openxmlformats.org/officeDocument/2006/relationships/hyperlink"/><Relationship Id="rId4" Target="../media/image5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1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9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0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4.jpeg" Type="http://schemas.openxmlformats.org/officeDocument/2006/relationships/image"/><Relationship Id="rId4" Target="../media/image7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idx="4294967295" type="ctrTitle"/>
          </p:nvPr>
        </p:nvSpPr>
        <p:spPr>
          <a:xfrm>
            <a:off x="420775" y="106872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</a:pPr>
            <a:r>
              <a:rPr lang="ru" sz="530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Green Washing</a:t>
            </a:r>
            <a:endParaRPr b="0" i="0" sz="5300" u="none" cap="none" strike="noStrike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75" y="75688"/>
            <a:ext cx="4846775" cy="5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6c9deb0a0_0_66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Примеры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4" name="Google Shape;134;g2e6c9deb0a0_0_66"/>
          <p:cNvSpPr txBox="1"/>
          <p:nvPr>
            <p:ph idx="1" type="body"/>
          </p:nvPr>
        </p:nvSpPr>
        <p:spPr>
          <a:xfrm>
            <a:off x="210125" y="883775"/>
            <a:ext cx="76011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Тратишь на защиту бабочек $5 000, а на рекламу защиты бабочек $100 000.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Принимаешь одежду в переработку, но каждый год сжигаешь тонны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Умышленно занижаешь показатели выбросов автомобилей, используя специальное программное обеспечение, рекламируешь свои дизельные автомобили как "чистые" и "экологичные".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Производитель шаров говорит, что его шары биоразлагаемы, ссылается на исследование. Исследование сделано человеком, который состоит в ассоциации производителей шаров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Переход на биоразлагаемые пакеты, которые по сути распадаются на микропластик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Запустить рекламу, что твоя упаковка из вторсырья, и ты зеленый. Но это 0,000001% от всех остальных продаж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замена пластиковых трубочек на бумажные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просто лепят слово эко, био, органик… ничем не доказывая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35" name="Google Shape;135;g2e6c9deb0a0_0_6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6c9deb0a0_0_77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Что делать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g2e6c9deb0a0_0_77"/>
          <p:cNvSpPr txBox="1"/>
          <p:nvPr>
            <p:ph idx="1" type="body"/>
          </p:nvPr>
        </p:nvSpPr>
        <p:spPr>
          <a:xfrm>
            <a:off x="210125" y="883775"/>
            <a:ext cx="71718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Никому не верить, всех проверять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Понимать экослед, углеродный и водный след товара или услуги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Требовать доказательств, 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научного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обоснования, исследований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2" name="Google Shape;142;g2e6c9deb0a0_0_7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6c9deb0a0_0_8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Что делать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8" name="Google Shape;148;g2e6c9deb0a0_0_83"/>
          <p:cNvSpPr txBox="1"/>
          <p:nvPr>
            <p:ph idx="1" type="body"/>
          </p:nvPr>
        </p:nvSpPr>
        <p:spPr>
          <a:xfrm>
            <a:off x="210125" y="883775"/>
            <a:ext cx="87996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Читать составы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https://ecogolik.ru/sostav_kosmetika/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9" name="Google Shape;149;g2e6c9deb0a0_0_8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0" name="Google Shape;150;g2e6c9deb0a0_0_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950" y="1995823"/>
            <a:ext cx="8490099" cy="2705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6c9deb0a0_0_91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Что делать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6" name="Google Shape;156;g2e6c9deb0a0_0_91"/>
          <p:cNvSpPr txBox="1"/>
          <p:nvPr>
            <p:ph idx="1" type="body"/>
          </p:nvPr>
        </p:nvSpPr>
        <p:spPr>
          <a:xfrm>
            <a:off x="210125" y="883775"/>
            <a:ext cx="87996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/>
              <a:t>Экомаркировки</a:t>
            </a:r>
            <a:endParaRPr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http://www.ecopolka.ru/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57" name="Google Shape;157;g2e6c9deb0a0_0_9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8" name="Google Shape;158;g2e6c9deb0a0_0_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6100" y="2081725"/>
            <a:ext cx="4517899" cy="306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308175" y="154675"/>
            <a:ext cx="144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План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210125" y="883775"/>
            <a:ext cx="9003600" cy="36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DDB"/>
              </a:buClr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Greenwashing или з</a:t>
            </a: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еленый камуфляж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Типы гринвошинга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Яркие примеры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Как разбираться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3830023f_0_13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Greenwashing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7" name="Google Shape;77;g2e63830023f_0_13"/>
          <p:cNvSpPr txBox="1"/>
          <p:nvPr>
            <p:ph idx="1" type="body"/>
          </p:nvPr>
        </p:nvSpPr>
        <p:spPr>
          <a:xfrm>
            <a:off x="421250" y="731375"/>
            <a:ext cx="5248500" cy="41280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lnSpcReduction="10000"/>
          </a:bodyPr>
          <a:lstStyle/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Гринвошинг </a:t>
            </a:r>
            <a:r>
              <a:rPr lang="ru" sz="1500">
                <a:latin typeface="Montserrat Medium"/>
                <a:ea typeface="Montserrat Medium"/>
                <a:cs typeface="Montserrat Medium"/>
                <a:sym typeface="Montserrat Medium"/>
              </a:rPr>
              <a:t>(от английского "greenwashing" - "зеленое отбеливание") - это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маркетинговая </a:t>
            </a:r>
            <a:r>
              <a:rPr lang="ru" sz="1500">
                <a:latin typeface="Montserrat Medium"/>
                <a:ea typeface="Montserrat Medium"/>
                <a:cs typeface="Montserrat Medium"/>
                <a:sym typeface="Montserrat Medium"/>
              </a:rPr>
              <a:t>стратегия, когда компания позиционирует себя или свою продукцию как экологичную, не имея на это достаточных оснований.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latin typeface="Montserrat Medium"/>
                <a:ea typeface="Montserrat Medium"/>
                <a:cs typeface="Montserrat Medium"/>
                <a:sym typeface="Montserrat Medium"/>
              </a:rPr>
              <a:t>Компания хочет казаться "зеленой", чтобы привлечь покупателей, которые заботятся об окружающей среде, но на самом деле не делает ничего или делает недостаточно для защиты окружающей среды.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8" name="Google Shape;78;g2e63830023f_0_1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79" name="Google Shape;79;g2e63830023f_0_13"/>
          <p:cNvPicPr preferRelativeResize="0"/>
          <p:nvPr/>
        </p:nvPicPr>
        <p:blipFill rotWithShape="1">
          <a:blip r:embed="rId3">
            <a:alphaModFix/>
          </a:blip>
          <a:srcRect b="56" r="52"/>
          <a:stretch/>
        </p:blipFill>
        <p:spPr>
          <a:xfrm>
            <a:off x="5893675" y="2760025"/>
            <a:ext cx="3112248" cy="2256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6c9deb0a0_0_0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Причины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5" name="Google Shape;85;g2e6c9deb0a0_0_0"/>
          <p:cNvSpPr txBox="1"/>
          <p:nvPr>
            <p:ph idx="1" type="body"/>
          </p:nvPr>
        </p:nvSpPr>
        <p:spPr>
          <a:xfrm>
            <a:off x="-94675" y="883775"/>
            <a:ext cx="7706100" cy="32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Спрос на экологичные товары во всем мире постоянно растет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Исследование Nielsen 2022 года: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84% потребителей во всем мире готовы платить больше за экологичные продукты.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73% потребителей считают, что компании должны нести ответственность за влияние своей продукции на окружающую среду.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Исследование GlobeScan 2021 года: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90% потребителей во всем мире считают, что устойчивое развитие важно для них.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68% потребителей готовы изменить свое поведение, чтобы уменьшить свое влияние на окружающую среду.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86" name="Google Shape;86;g2e6c9deb0a0_0_0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6c9deb0a0_0_11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Причины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2" name="Google Shape;92;g2e6c9deb0a0_0_11"/>
          <p:cNvSpPr txBox="1"/>
          <p:nvPr>
            <p:ph idx="1" type="body"/>
          </p:nvPr>
        </p:nvSpPr>
        <p:spPr>
          <a:xfrm>
            <a:off x="210125" y="883775"/>
            <a:ext cx="4689600" cy="32832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/>
          </a:bodyPr>
          <a:lstStyle/>
          <a:p>
            <a:pPr algn="l"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Быть экологичным дорого, но хочется чтобы выбирали тебя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И относились хорошо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93" name="Google Shape;93;g2e6c9deb0a0_0_1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94" name="Google Shape;94;g2e6c9deb0a0_0_11"/>
          <p:cNvPicPr preferRelativeResize="0"/>
          <p:nvPr/>
        </p:nvPicPr>
        <p:blipFill rotWithShape="1">
          <a:blip r:embed="rId3">
            <a:alphaModFix/>
          </a:blip>
          <a:srcRect l="35" r="90"/>
          <a:stretch/>
        </p:blipFill>
        <p:spPr>
          <a:xfrm>
            <a:off x="4946050" y="1370350"/>
            <a:ext cx="3871000" cy="3761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6c9deb0a0_0_2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Типы гринвошинга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0" name="Google Shape;100;g2e6c9deb0a0_0_23"/>
          <p:cNvSpPr txBox="1"/>
          <p:nvPr>
            <p:ph idx="1" type="body"/>
          </p:nvPr>
        </p:nvSpPr>
        <p:spPr>
          <a:xfrm>
            <a:off x="210125" y="883775"/>
            <a:ext cx="5863200" cy="39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Недоказанные заявления: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○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Моя продукция "экологичная" или "биоразлагаемая", но я не дам никаких доказательств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○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Используются расплывчатые формулировки, такие как "натуральный" или "дружелюбный к окружающей среде", без конкретного определения того, что это означает. (уран и ртуть тоже натруральные)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01" name="Google Shape;101;g2e6c9deb0a0_0_2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2" name="Google Shape;102;g2e6c9deb0a0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1200" y="3358200"/>
            <a:ext cx="2540700" cy="176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e6c9deb0a0_0_23"/>
          <p:cNvPicPr preferRelativeResize="0"/>
          <p:nvPr/>
        </p:nvPicPr>
        <p:blipFill rotWithShape="1">
          <a:blip r:embed="rId4">
            <a:alphaModFix/>
          </a:blip>
          <a:srcRect b="0" l="-10877" r="0" t="0"/>
          <a:stretch/>
        </p:blipFill>
        <p:spPr>
          <a:xfrm>
            <a:off x="5464525" y="1843175"/>
            <a:ext cx="3679474" cy="144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e6c9deb0a0_0_3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Типы гринвошинга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9" name="Google Shape;109;g2e6c9deb0a0_0_33"/>
          <p:cNvSpPr txBox="1"/>
          <p:nvPr>
            <p:ph idx="1" type="body"/>
          </p:nvPr>
        </p:nvSpPr>
        <p:spPr>
          <a:xfrm>
            <a:off x="210125" y="883775"/>
            <a:ext cx="7171800" cy="1944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85000"/>
          </a:bodyPr>
          <a:lstStyle/>
          <a:p>
            <a:pPr algn="l" indent="-31496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Использование зеленых цветов, изображений природы или эко-сертификатов на упаковке или в рекламе, чтобы создать впечатление экологичности, даже если продукт таковым не является.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1496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Создание вымышленных эко-маркировок или использование легитимных эко-маркировок без соответствующей сертификации.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0" name="Google Shape;110;g2e6c9deb0a0_0_3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111" name="Google Shape;111;g2e6c9deb0a0_0_33"/>
          <p:cNvPicPr preferRelativeResize="0"/>
          <p:nvPr/>
        </p:nvPicPr>
        <p:blipFill rotWithShape="1">
          <a:blip r:embed="rId3">
            <a:alphaModFix/>
          </a:blip>
          <a:srcRect l="20" t="128"/>
          <a:stretch/>
        </p:blipFill>
        <p:spPr>
          <a:xfrm>
            <a:off x="2397450" y="2528800"/>
            <a:ext cx="4428076" cy="2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6c9deb0a0_0_45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Типы гринвошинга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7" name="Google Shape;117;g2e6c9deb0a0_0_45"/>
          <p:cNvSpPr txBox="1"/>
          <p:nvPr>
            <p:ph idx="1" type="body"/>
          </p:nvPr>
        </p:nvSpPr>
        <p:spPr>
          <a:xfrm>
            <a:off x="210125" y="883775"/>
            <a:ext cx="7420200" cy="1944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2500" lnSpcReduction="20000"/>
          </a:bodyPr>
          <a:lstStyle/>
          <a:p>
            <a:pPr algn="l" indent="-32258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Все внимание на незначительные экологичные аспекты продукта, чтобы отвлечь внимание от более серьезных проблем.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2258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Преувеличение роли перерабатываемых материалов или использования возобновляемых источников энергии, при этом игнорируя другие экологические воздействия продукта.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8" name="Google Shape;118;g2e6c9deb0a0_0_4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119" name="Google Shape;119;g2e6c9deb0a0_0_45"/>
          <p:cNvPicPr preferRelativeResize="0"/>
          <p:nvPr/>
        </p:nvPicPr>
        <p:blipFill rotWithShape="1">
          <a:blip r:embed="rId3">
            <a:alphaModFix/>
          </a:blip>
          <a:srcRect l="84"/>
          <a:stretch/>
        </p:blipFill>
        <p:spPr>
          <a:xfrm>
            <a:off x="1513588" y="2631525"/>
            <a:ext cx="6116833" cy="251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6c9deb0a0_0_55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Типы гринвошинга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5" name="Google Shape;125;g2e6c9deb0a0_0_55"/>
          <p:cNvSpPr txBox="1"/>
          <p:nvPr>
            <p:ph idx="1" type="body"/>
          </p:nvPr>
        </p:nvSpPr>
        <p:spPr>
          <a:xfrm>
            <a:off x="210125" y="883775"/>
            <a:ext cx="6932100" cy="19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Бесполезные характеристики - BPA Free, без 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холестерина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Меньшее из зол - отвлекает что-то мелкое от того то вредит - сигареты из органически выращенного табака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Откровенный обман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26" name="Google Shape;126;g2e6c9deb0a0_0_5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27" name="Google Shape;127;g2e6c9deb0a0_0_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175" y="2681650"/>
            <a:ext cx="4858066" cy="201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e6c9deb0a0_0_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3766" y="2681650"/>
            <a:ext cx="2761246" cy="2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1014790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