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630800"/>
            <a:ext cx="9144000" cy="3512820"/>
          </a:xfrm>
          <a:custGeom>
            <a:avLst/>
            <a:gdLst/>
            <a:ahLst/>
            <a:cxnLst/>
            <a:rect l="l" t="t" r="r" b="b"/>
            <a:pathLst>
              <a:path w="9144000" h="3512820">
                <a:moveTo>
                  <a:pt x="9143999" y="3512699"/>
                </a:moveTo>
                <a:lnTo>
                  <a:pt x="0" y="35126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3512699"/>
                </a:lnTo>
                <a:close/>
              </a:path>
            </a:pathLst>
          </a:custGeom>
          <a:solidFill>
            <a:srgbClr val="F6F4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4725" y="197158"/>
            <a:ext cx="4662805" cy="455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009DDB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666666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009DDB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666666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009DDB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009DDB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200" y="199533"/>
            <a:ext cx="7118714" cy="455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009DDB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0884" y="832441"/>
            <a:ext cx="8642230" cy="3173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666666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un.org/sustainabledevelopment/ru/why-the-sdgs-matter/" TargetMode="External"/><Relationship Id="rId3" Type="http://schemas.openxmlformats.org/officeDocument/2006/relationships/image" Target="../media/image13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kazakhstan.un.org/ru/sdgs" TargetMode="Externa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en-roads.climateinteractive.org/scenario.html?v=22.9.0" TargetMode="External"/><Relationship Id="rId3" Type="http://schemas.openxmlformats.org/officeDocument/2006/relationships/image" Target="../media/image23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un.org/sustainabledevelopment/ru/poverty/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6191" y="1285736"/>
            <a:ext cx="6997700" cy="164083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18005" marR="5080" indent="-1805939">
              <a:lnSpc>
                <a:spcPct val="100000"/>
              </a:lnSpc>
              <a:spcBef>
                <a:spcPts val="100"/>
              </a:spcBef>
            </a:pPr>
            <a:r>
              <a:rPr dirty="0" sz="5300" spc="315"/>
              <a:t>Цели</a:t>
            </a:r>
            <a:r>
              <a:rPr dirty="0" sz="5300" spc="50"/>
              <a:t> </a:t>
            </a:r>
            <a:r>
              <a:rPr dirty="0" sz="5300" spc="265"/>
              <a:t>устойчивого </a:t>
            </a:r>
            <a:r>
              <a:rPr dirty="0" sz="5300" spc="245"/>
              <a:t>развития</a:t>
            </a:r>
            <a:endParaRPr sz="53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5725" y="3384386"/>
            <a:ext cx="4712541" cy="93937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774" y="75688"/>
            <a:ext cx="4846774" cy="500224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421250" y="710724"/>
            <a:ext cx="8395970" cy="0"/>
          </a:xfrm>
          <a:custGeom>
            <a:avLst/>
            <a:gdLst/>
            <a:ahLst/>
            <a:cxnLst/>
            <a:rect l="l" t="t" r="r" b="b"/>
            <a:pathLst>
              <a:path w="8395970" h="0">
                <a:moveTo>
                  <a:pt x="0" y="0"/>
                </a:moveTo>
                <a:lnTo>
                  <a:pt x="8395799" y="0"/>
                </a:lnTo>
              </a:path>
            </a:pathLst>
          </a:custGeom>
          <a:ln w="28574">
            <a:solidFill>
              <a:srgbClr val="009DD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 spc="155"/>
              <a:t>Изменение</a:t>
            </a:r>
            <a:r>
              <a:rPr dirty="0" spc="15"/>
              <a:t> </a:t>
            </a:r>
            <a:r>
              <a:rPr dirty="0" spc="125"/>
              <a:t>климата,</a:t>
            </a:r>
            <a:r>
              <a:rPr dirty="0" spc="25"/>
              <a:t> </a:t>
            </a:r>
            <a:r>
              <a:rPr dirty="0" spc="135"/>
              <a:t>связь</a:t>
            </a:r>
            <a:r>
              <a:rPr dirty="0" spc="25"/>
              <a:t> </a:t>
            </a:r>
            <a:r>
              <a:rPr dirty="0" spc="240"/>
              <a:t>с</a:t>
            </a:r>
            <a:r>
              <a:rPr dirty="0" spc="25"/>
              <a:t> </a:t>
            </a:r>
            <a:r>
              <a:rPr dirty="0" spc="145"/>
              <a:t>целями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7124" y="984949"/>
            <a:ext cx="8206740" cy="342582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336550" indent="-323850">
              <a:lnSpc>
                <a:spcPct val="100000"/>
              </a:lnSpc>
              <a:spcBef>
                <a:spcPts val="175"/>
              </a:spcBef>
              <a:buFont typeface="Arial"/>
              <a:buChar char="●"/>
              <a:tabLst>
                <a:tab pos="336550" algn="l"/>
              </a:tabLst>
            </a:pPr>
            <a:r>
              <a:rPr dirty="0" sz="1250" spc="70" b="1">
                <a:solidFill>
                  <a:srgbClr val="009DDB"/>
                </a:solidFill>
                <a:latin typeface="Tahoma"/>
                <a:cs typeface="Tahoma"/>
              </a:rPr>
              <a:t>Цель</a:t>
            </a:r>
            <a:r>
              <a:rPr dirty="0" sz="1250" spc="-25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250" b="1">
                <a:solidFill>
                  <a:srgbClr val="009DDB"/>
                </a:solidFill>
                <a:latin typeface="Tahoma"/>
                <a:cs typeface="Tahoma"/>
              </a:rPr>
              <a:t>7:</a:t>
            </a:r>
            <a:r>
              <a:rPr dirty="0" sz="1250" spc="195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250" spc="-450">
                <a:latin typeface="Segoe UI Symbol"/>
                <a:cs typeface="Segoe UI Symbol"/>
              </a:rPr>
              <a:t>Доступная</a:t>
            </a:r>
            <a:r>
              <a:rPr dirty="0" sz="1250" spc="10">
                <a:latin typeface="Segoe UI Symbol"/>
                <a:cs typeface="Segoe UI Symbol"/>
              </a:rPr>
              <a:t> </a:t>
            </a:r>
            <a:r>
              <a:rPr dirty="0" sz="1250" spc="-365">
                <a:latin typeface="Segoe UI Symbol"/>
                <a:cs typeface="Segoe UI Symbol"/>
              </a:rPr>
              <a:t>и</a:t>
            </a:r>
            <a:r>
              <a:rPr dirty="0" sz="1250" spc="10">
                <a:latin typeface="Segoe UI Symbol"/>
                <a:cs typeface="Segoe UI Symbol"/>
              </a:rPr>
              <a:t> </a:t>
            </a:r>
            <a:r>
              <a:rPr dirty="0" sz="1250" spc="-490">
                <a:latin typeface="Segoe UI Symbol"/>
                <a:cs typeface="Segoe UI Symbol"/>
              </a:rPr>
              <a:t>чистая</a:t>
            </a:r>
            <a:r>
              <a:rPr dirty="0" sz="1250" spc="10">
                <a:latin typeface="Segoe UI Symbol"/>
                <a:cs typeface="Segoe UI Symbol"/>
              </a:rPr>
              <a:t> </a:t>
            </a:r>
            <a:r>
              <a:rPr dirty="0" sz="1250" spc="-405">
                <a:latin typeface="Segoe UI Symbol"/>
                <a:cs typeface="Segoe UI Symbol"/>
              </a:rPr>
              <a:t>энергия:</a:t>
            </a:r>
            <a:endParaRPr sz="1250">
              <a:latin typeface="Segoe UI Symbol"/>
              <a:cs typeface="Segoe UI Symbol"/>
            </a:endParaRPr>
          </a:p>
          <a:p>
            <a:pPr lvl="1" marL="793750" indent="-323850">
              <a:lnSpc>
                <a:spcPct val="100000"/>
              </a:lnSpc>
              <a:spcBef>
                <a:spcPts val="75"/>
              </a:spcBef>
              <a:buFont typeface="Tahoma"/>
              <a:buChar char="○"/>
              <a:tabLst>
                <a:tab pos="793750" algn="l"/>
              </a:tabLst>
            </a:pP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Переход</a:t>
            </a:r>
            <a:r>
              <a:rPr dirty="0" sz="1250" spc="3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на</a:t>
            </a:r>
            <a:r>
              <a:rPr dirty="0" sz="1250" spc="3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возобновляемые</a:t>
            </a:r>
            <a:r>
              <a:rPr dirty="0" sz="1250" spc="3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источники</a:t>
            </a:r>
            <a:r>
              <a:rPr dirty="0" sz="1250" spc="3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энергии</a:t>
            </a:r>
            <a:r>
              <a:rPr dirty="0" sz="1250" spc="3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60">
                <a:solidFill>
                  <a:srgbClr val="666666"/>
                </a:solidFill>
                <a:latin typeface="Verdana"/>
                <a:cs typeface="Verdana"/>
              </a:rPr>
              <a:t>(ВИЭ),</a:t>
            </a:r>
            <a:r>
              <a:rPr dirty="0" sz="1250" spc="3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">
                <a:solidFill>
                  <a:srgbClr val="666666"/>
                </a:solidFill>
                <a:latin typeface="Verdana"/>
                <a:cs typeface="Verdana"/>
              </a:rPr>
              <a:t>чтобы</a:t>
            </a:r>
            <a:r>
              <a:rPr dirty="0" sz="1250" spc="3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уменьшить</a:t>
            </a:r>
            <a:r>
              <a:rPr dirty="0" sz="1250" spc="3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">
                <a:solidFill>
                  <a:srgbClr val="666666"/>
                </a:solidFill>
                <a:latin typeface="Verdana"/>
                <a:cs typeface="Verdana"/>
              </a:rPr>
              <a:t>выбросы.</a:t>
            </a:r>
            <a:endParaRPr sz="1250">
              <a:latin typeface="Verdana"/>
              <a:cs typeface="Verdana"/>
            </a:endParaRPr>
          </a:p>
          <a:p>
            <a:pPr lvl="1" marL="793750" indent="-323850">
              <a:lnSpc>
                <a:spcPct val="100000"/>
              </a:lnSpc>
              <a:spcBef>
                <a:spcPts val="75"/>
              </a:spcBef>
              <a:buFont typeface="Tahoma"/>
              <a:buChar char="○"/>
              <a:tabLst>
                <a:tab pos="793750" algn="l"/>
              </a:tabLst>
            </a:pP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Повышение</a:t>
            </a:r>
            <a:r>
              <a:rPr dirty="0" sz="1250" spc="9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энергоэффективности</a:t>
            </a:r>
            <a:r>
              <a:rPr dirty="0" sz="1250" spc="9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зданий</a:t>
            </a:r>
            <a:r>
              <a:rPr dirty="0" sz="1250" spc="9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приводит</a:t>
            </a:r>
            <a:r>
              <a:rPr dirty="0" sz="1250" spc="9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20">
                <a:solidFill>
                  <a:srgbClr val="666666"/>
                </a:solidFill>
                <a:latin typeface="Verdana"/>
                <a:cs typeface="Verdana"/>
              </a:rPr>
              <a:t>к</a:t>
            </a:r>
            <a:r>
              <a:rPr dirty="0" sz="1250" spc="9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снижению</a:t>
            </a:r>
            <a:r>
              <a:rPr dirty="0" sz="1250" spc="9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потребления</a:t>
            </a:r>
            <a:r>
              <a:rPr dirty="0" sz="1250" spc="9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">
                <a:solidFill>
                  <a:srgbClr val="666666"/>
                </a:solidFill>
                <a:latin typeface="Verdana"/>
                <a:cs typeface="Verdana"/>
              </a:rPr>
              <a:t>энергии.</a:t>
            </a:r>
            <a:endParaRPr sz="125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130"/>
              </a:spcBef>
              <a:buClr>
                <a:srgbClr val="666666"/>
              </a:buClr>
              <a:buFont typeface="Tahoma"/>
              <a:buChar char="○"/>
            </a:pPr>
            <a:endParaRPr sz="1250">
              <a:latin typeface="Verdana"/>
              <a:cs typeface="Verdana"/>
            </a:endParaRPr>
          </a:p>
          <a:p>
            <a:pPr marL="336550" indent="-323850">
              <a:lnSpc>
                <a:spcPct val="100000"/>
              </a:lnSpc>
              <a:buFont typeface="Arial"/>
              <a:buChar char="●"/>
              <a:tabLst>
                <a:tab pos="336550" algn="l"/>
              </a:tabLst>
            </a:pPr>
            <a:r>
              <a:rPr dirty="0" sz="1250" spc="70" b="1">
                <a:solidFill>
                  <a:srgbClr val="009DDB"/>
                </a:solidFill>
                <a:latin typeface="Tahoma"/>
                <a:cs typeface="Tahoma"/>
              </a:rPr>
              <a:t>Цель</a:t>
            </a:r>
            <a:r>
              <a:rPr dirty="0" sz="1250" spc="15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250" b="1">
                <a:solidFill>
                  <a:srgbClr val="009DDB"/>
                </a:solidFill>
                <a:latin typeface="Tahoma"/>
                <a:cs typeface="Tahoma"/>
              </a:rPr>
              <a:t>9:</a:t>
            </a:r>
            <a:r>
              <a:rPr dirty="0" sz="1250" spc="229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250" spc="-360">
                <a:solidFill>
                  <a:srgbClr val="1F1F1F"/>
                </a:solidFill>
                <a:latin typeface="Segoe UI Symbol"/>
                <a:cs typeface="Segoe UI Symbol"/>
              </a:rPr>
              <a:t>Промышленность,</a:t>
            </a:r>
            <a:r>
              <a:rPr dirty="0" sz="1250" spc="20">
                <a:solidFill>
                  <a:srgbClr val="1F1F1F"/>
                </a:solidFill>
                <a:latin typeface="Segoe UI Symbol"/>
                <a:cs typeface="Segoe UI Symbol"/>
              </a:rPr>
              <a:t> </a:t>
            </a:r>
            <a:r>
              <a:rPr dirty="0" sz="1250" spc="-415">
                <a:solidFill>
                  <a:srgbClr val="1F1F1F"/>
                </a:solidFill>
                <a:latin typeface="Segoe UI Symbol"/>
                <a:cs typeface="Segoe UI Symbol"/>
              </a:rPr>
              <a:t>инновации</a:t>
            </a:r>
            <a:r>
              <a:rPr dirty="0" sz="1250" spc="25">
                <a:solidFill>
                  <a:srgbClr val="1F1F1F"/>
                </a:solidFill>
                <a:latin typeface="Segoe UI Symbol"/>
                <a:cs typeface="Segoe UI Symbol"/>
              </a:rPr>
              <a:t> </a:t>
            </a:r>
            <a:r>
              <a:rPr dirty="0" sz="1250" spc="-365">
                <a:solidFill>
                  <a:srgbClr val="1F1F1F"/>
                </a:solidFill>
                <a:latin typeface="Segoe UI Symbol"/>
                <a:cs typeface="Segoe UI Symbol"/>
              </a:rPr>
              <a:t>и</a:t>
            </a:r>
            <a:r>
              <a:rPr dirty="0" sz="1250" spc="20">
                <a:solidFill>
                  <a:srgbClr val="1F1F1F"/>
                </a:solidFill>
                <a:latin typeface="Segoe UI Symbol"/>
                <a:cs typeface="Segoe UI Symbol"/>
              </a:rPr>
              <a:t> </a:t>
            </a:r>
            <a:r>
              <a:rPr dirty="0" sz="1250" spc="-455">
                <a:solidFill>
                  <a:srgbClr val="1F1F1F"/>
                </a:solidFill>
                <a:latin typeface="Segoe UI Symbol"/>
                <a:cs typeface="Segoe UI Symbol"/>
              </a:rPr>
              <a:t>инфраструктура</a:t>
            </a:r>
            <a:r>
              <a:rPr dirty="0" sz="1250" spc="-455">
                <a:solidFill>
                  <a:srgbClr val="1F1F1F"/>
                </a:solidFill>
                <a:latin typeface="Verdana"/>
                <a:cs typeface="Verdana"/>
              </a:rPr>
              <a:t>:</a:t>
            </a:r>
            <a:endParaRPr sz="1250">
              <a:latin typeface="Verdana"/>
              <a:cs typeface="Verdana"/>
            </a:endParaRPr>
          </a:p>
          <a:p>
            <a:pPr lvl="1" marL="793750" indent="-323850">
              <a:lnSpc>
                <a:spcPct val="100000"/>
              </a:lnSpc>
              <a:spcBef>
                <a:spcPts val="75"/>
              </a:spcBef>
              <a:buFont typeface="Tahoma"/>
              <a:buChar char="○"/>
              <a:tabLst>
                <a:tab pos="793750" algn="l"/>
              </a:tabLst>
            </a:pP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Устойчивая</a:t>
            </a:r>
            <a:r>
              <a:rPr dirty="0" sz="1250" spc="-1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10">
                <a:solidFill>
                  <a:srgbClr val="666666"/>
                </a:solidFill>
                <a:latin typeface="Verdana"/>
                <a:cs typeface="Verdana"/>
              </a:rPr>
              <a:t>промышленность</a:t>
            </a:r>
            <a:r>
              <a:rPr dirty="0" sz="1250" spc="-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играет</a:t>
            </a:r>
            <a:r>
              <a:rPr dirty="0" sz="1250" spc="-1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важную</a:t>
            </a:r>
            <a:r>
              <a:rPr dirty="0" sz="1250" spc="-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10">
                <a:solidFill>
                  <a:srgbClr val="666666"/>
                </a:solidFill>
                <a:latin typeface="Verdana"/>
                <a:cs typeface="Verdana"/>
              </a:rPr>
              <a:t>роль</a:t>
            </a:r>
            <a:r>
              <a:rPr dirty="0" sz="1250" spc="-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10">
                <a:solidFill>
                  <a:srgbClr val="666666"/>
                </a:solidFill>
                <a:latin typeface="Verdana"/>
                <a:cs typeface="Verdana"/>
              </a:rPr>
              <a:t>в</a:t>
            </a:r>
            <a:r>
              <a:rPr dirty="0" sz="1250" spc="-1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10">
                <a:solidFill>
                  <a:srgbClr val="666666"/>
                </a:solidFill>
                <a:latin typeface="Verdana"/>
                <a:cs typeface="Verdana"/>
              </a:rPr>
              <a:t>уменьшении</a:t>
            </a:r>
            <a:r>
              <a:rPr dirty="0" sz="1250" spc="-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">
                <a:solidFill>
                  <a:srgbClr val="666666"/>
                </a:solidFill>
                <a:latin typeface="Verdana"/>
                <a:cs typeface="Verdana"/>
              </a:rPr>
              <a:t>выбросов.</a:t>
            </a:r>
            <a:endParaRPr sz="1250">
              <a:latin typeface="Verdana"/>
              <a:cs typeface="Verdana"/>
            </a:endParaRPr>
          </a:p>
          <a:p>
            <a:pPr lvl="1" marL="793750" marR="533400" indent="-324485">
              <a:lnSpc>
                <a:spcPct val="105000"/>
              </a:lnSpc>
              <a:buFont typeface="Tahoma"/>
              <a:buChar char="○"/>
              <a:tabLst>
                <a:tab pos="793750" algn="l"/>
              </a:tabLst>
            </a:pP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Развитие устойчивой</a:t>
            </a:r>
            <a:r>
              <a:rPr dirty="0" sz="1250" spc="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20">
                <a:solidFill>
                  <a:srgbClr val="666666"/>
                </a:solidFill>
                <a:latin typeface="Verdana"/>
                <a:cs typeface="Verdana"/>
              </a:rPr>
              <a:t>инфраструктуры,</a:t>
            </a:r>
            <a:r>
              <a:rPr dirty="0" sz="1250" spc="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например,</a:t>
            </a:r>
            <a:r>
              <a:rPr dirty="0" sz="1250" spc="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40">
                <a:solidFill>
                  <a:srgbClr val="666666"/>
                </a:solidFill>
                <a:latin typeface="Verdana"/>
                <a:cs typeface="Verdana"/>
              </a:rPr>
              <a:t>"умных"</a:t>
            </a:r>
            <a:r>
              <a:rPr dirty="0" sz="1250" spc="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">
                <a:solidFill>
                  <a:srgbClr val="666666"/>
                </a:solidFill>
                <a:latin typeface="Verdana"/>
                <a:cs typeface="Verdana"/>
              </a:rPr>
              <a:t>городов,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 может</a:t>
            </a:r>
            <a:r>
              <a:rPr dirty="0" sz="1250" spc="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">
                <a:solidFill>
                  <a:srgbClr val="666666"/>
                </a:solidFill>
                <a:latin typeface="Verdana"/>
                <a:cs typeface="Verdana"/>
              </a:rPr>
              <a:t>сделать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города</a:t>
            </a:r>
            <a:r>
              <a:rPr dirty="0" sz="1250" spc="5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более</a:t>
            </a:r>
            <a:r>
              <a:rPr dirty="0" sz="1250" spc="5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устойчивыми</a:t>
            </a:r>
            <a:r>
              <a:rPr dirty="0" sz="1250" spc="5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20">
                <a:solidFill>
                  <a:srgbClr val="666666"/>
                </a:solidFill>
                <a:latin typeface="Verdana"/>
                <a:cs typeface="Verdana"/>
              </a:rPr>
              <a:t>к</a:t>
            </a:r>
            <a:r>
              <a:rPr dirty="0" sz="1250" spc="5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изменению</a:t>
            </a:r>
            <a:r>
              <a:rPr dirty="0" sz="1250" spc="5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">
                <a:solidFill>
                  <a:srgbClr val="666666"/>
                </a:solidFill>
                <a:latin typeface="Verdana"/>
                <a:cs typeface="Verdana"/>
              </a:rPr>
              <a:t>климата.</a:t>
            </a:r>
            <a:endParaRPr sz="125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130"/>
              </a:spcBef>
              <a:buClr>
                <a:srgbClr val="666666"/>
              </a:buClr>
              <a:buFont typeface="Tahoma"/>
              <a:buChar char="○"/>
            </a:pPr>
            <a:endParaRPr sz="1250">
              <a:latin typeface="Verdana"/>
              <a:cs typeface="Verdana"/>
            </a:endParaRPr>
          </a:p>
          <a:p>
            <a:pPr marL="336550" indent="-323850">
              <a:lnSpc>
                <a:spcPct val="100000"/>
              </a:lnSpc>
              <a:buFont typeface="Arial"/>
              <a:buChar char="●"/>
              <a:tabLst>
                <a:tab pos="336550" algn="l"/>
              </a:tabLst>
            </a:pPr>
            <a:r>
              <a:rPr dirty="0" sz="1250" spc="70" b="1">
                <a:solidFill>
                  <a:srgbClr val="009DDB"/>
                </a:solidFill>
                <a:latin typeface="Tahoma"/>
                <a:cs typeface="Tahoma"/>
              </a:rPr>
              <a:t>Цель</a:t>
            </a:r>
            <a:r>
              <a:rPr dirty="0" sz="1250" spc="-95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250" spc="-65" b="1">
                <a:solidFill>
                  <a:srgbClr val="009DDB"/>
                </a:solidFill>
                <a:latin typeface="Tahoma"/>
                <a:cs typeface="Tahoma"/>
              </a:rPr>
              <a:t>15:</a:t>
            </a:r>
            <a:r>
              <a:rPr dirty="0" sz="1250" spc="165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250" spc="-345">
                <a:solidFill>
                  <a:srgbClr val="1F1F1F"/>
                </a:solidFill>
                <a:latin typeface="Segoe UI Symbol"/>
                <a:cs typeface="Segoe UI Symbol"/>
              </a:rPr>
              <a:t>Жизнь</a:t>
            </a:r>
            <a:r>
              <a:rPr dirty="0" sz="1250" spc="10">
                <a:solidFill>
                  <a:srgbClr val="1F1F1F"/>
                </a:solidFill>
                <a:latin typeface="Segoe UI Symbol"/>
                <a:cs typeface="Segoe UI Symbol"/>
              </a:rPr>
              <a:t> </a:t>
            </a:r>
            <a:r>
              <a:rPr dirty="0" sz="1250" spc="-450">
                <a:solidFill>
                  <a:srgbClr val="1F1F1F"/>
                </a:solidFill>
                <a:latin typeface="Segoe UI Symbol"/>
                <a:cs typeface="Segoe UI Symbol"/>
              </a:rPr>
              <a:t>на</a:t>
            </a:r>
            <a:r>
              <a:rPr dirty="0" sz="1250" spc="10">
                <a:solidFill>
                  <a:srgbClr val="1F1F1F"/>
                </a:solidFill>
                <a:latin typeface="Segoe UI Symbol"/>
                <a:cs typeface="Segoe UI Symbol"/>
              </a:rPr>
              <a:t> </a:t>
            </a:r>
            <a:r>
              <a:rPr dirty="0" sz="1250" spc="-310">
                <a:solidFill>
                  <a:srgbClr val="1F1F1F"/>
                </a:solidFill>
                <a:latin typeface="Segoe UI Symbol"/>
                <a:cs typeface="Segoe UI Symbol"/>
              </a:rPr>
              <a:t>суше:</a:t>
            </a:r>
            <a:endParaRPr sz="1250">
              <a:latin typeface="Segoe UI Symbol"/>
              <a:cs typeface="Segoe UI Symbol"/>
            </a:endParaRPr>
          </a:p>
          <a:p>
            <a:pPr lvl="1" marL="793750" marR="157480" indent="-324485">
              <a:lnSpc>
                <a:spcPct val="105000"/>
              </a:lnSpc>
              <a:buFont typeface="Tahoma"/>
              <a:buChar char="○"/>
              <a:tabLst>
                <a:tab pos="793750" algn="l"/>
              </a:tabLst>
            </a:pP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Сохранение</a:t>
            </a:r>
            <a:r>
              <a:rPr dirty="0" sz="1250" spc="-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лесов </a:t>
            </a:r>
            <a:r>
              <a:rPr dirty="0" sz="1250" spc="55">
                <a:solidFill>
                  <a:srgbClr val="666666"/>
                </a:solidFill>
                <a:latin typeface="Verdana"/>
                <a:cs typeface="Verdana"/>
              </a:rPr>
              <a:t>и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 других природных экосистем важно для поглощения </a:t>
            </a:r>
            <a:r>
              <a:rPr dirty="0" sz="1250" spc="-10">
                <a:solidFill>
                  <a:srgbClr val="666666"/>
                </a:solidFill>
                <a:latin typeface="Verdana"/>
                <a:cs typeface="Verdana"/>
              </a:rPr>
              <a:t>парниковых газов.</a:t>
            </a:r>
            <a:endParaRPr sz="1250">
              <a:latin typeface="Verdana"/>
              <a:cs typeface="Verdana"/>
            </a:endParaRPr>
          </a:p>
          <a:p>
            <a:pPr lvl="1" marL="793750" marR="135890" indent="-324485">
              <a:lnSpc>
                <a:spcPct val="105000"/>
              </a:lnSpc>
              <a:buFont typeface="Tahoma"/>
              <a:buChar char="○"/>
              <a:tabLst>
                <a:tab pos="793750" algn="l"/>
              </a:tabLst>
            </a:pP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Восстановление</a:t>
            </a:r>
            <a:r>
              <a:rPr dirty="0" sz="1250" spc="2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деградированных</a:t>
            </a:r>
            <a:r>
              <a:rPr dirty="0" sz="1250" spc="2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земель</a:t>
            </a:r>
            <a:r>
              <a:rPr dirty="0" sz="1250" spc="2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может</a:t>
            </a:r>
            <a:r>
              <a:rPr dirty="0" sz="1250" spc="2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повысить</a:t>
            </a:r>
            <a:r>
              <a:rPr dirty="0" sz="1250" spc="2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устойчивость</a:t>
            </a:r>
            <a:r>
              <a:rPr dirty="0" sz="1250" spc="2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20">
                <a:solidFill>
                  <a:srgbClr val="666666"/>
                </a:solidFill>
                <a:latin typeface="Verdana"/>
                <a:cs typeface="Verdana"/>
              </a:rPr>
              <a:t>к</a:t>
            </a:r>
            <a:r>
              <a:rPr dirty="0" sz="1250" spc="2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">
                <a:solidFill>
                  <a:srgbClr val="666666"/>
                </a:solidFill>
                <a:latin typeface="Verdana"/>
                <a:cs typeface="Verdana"/>
              </a:rPr>
              <a:t>изменению </a:t>
            </a:r>
            <a:r>
              <a:rPr dirty="0" sz="1250" spc="-20">
                <a:solidFill>
                  <a:srgbClr val="666666"/>
                </a:solidFill>
                <a:latin typeface="Verdana"/>
                <a:cs typeface="Verdana"/>
              </a:rPr>
              <a:t>климата.</a:t>
            </a:r>
            <a:r>
              <a:rPr dirty="0" sz="1250" spc="-7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Почва</a:t>
            </a:r>
            <a:r>
              <a:rPr dirty="0" sz="1250" spc="-6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хранит</a:t>
            </a:r>
            <a:r>
              <a:rPr dirty="0" sz="1250" spc="-6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">
                <a:solidFill>
                  <a:srgbClr val="666666"/>
                </a:solidFill>
                <a:latin typeface="Verdana"/>
                <a:cs typeface="Verdana"/>
              </a:rPr>
              <a:t>углерод.</a:t>
            </a:r>
            <a:endParaRPr sz="125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130"/>
              </a:spcBef>
              <a:buClr>
                <a:srgbClr val="666666"/>
              </a:buClr>
              <a:buFont typeface="Tahoma"/>
              <a:buChar char="○"/>
            </a:pPr>
            <a:endParaRPr sz="1250">
              <a:latin typeface="Verdana"/>
              <a:cs typeface="Verdana"/>
            </a:endParaRPr>
          </a:p>
          <a:p>
            <a:pPr marL="336550" indent="-323850">
              <a:lnSpc>
                <a:spcPct val="100000"/>
              </a:lnSpc>
              <a:buFont typeface="Arial"/>
              <a:buChar char="●"/>
              <a:tabLst>
                <a:tab pos="336550" algn="l"/>
              </a:tabLst>
            </a:pPr>
            <a:r>
              <a:rPr dirty="0" sz="1250" spc="70" b="1">
                <a:solidFill>
                  <a:srgbClr val="009DDB"/>
                </a:solidFill>
                <a:latin typeface="Tahoma"/>
                <a:cs typeface="Tahoma"/>
              </a:rPr>
              <a:t>Цель</a:t>
            </a:r>
            <a:r>
              <a:rPr dirty="0" sz="1250" spc="-95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250" spc="-20" b="1">
                <a:solidFill>
                  <a:srgbClr val="009DDB"/>
                </a:solidFill>
                <a:latin typeface="Tahoma"/>
                <a:cs typeface="Tahoma"/>
              </a:rPr>
              <a:t>14:</a:t>
            </a:r>
            <a:r>
              <a:rPr dirty="0" sz="1250" spc="180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250" spc="-430">
                <a:solidFill>
                  <a:srgbClr val="1F1F1F"/>
                </a:solidFill>
                <a:latin typeface="Segoe UI Symbol"/>
                <a:cs typeface="Segoe UI Symbol"/>
              </a:rPr>
              <a:t>Сохранение</a:t>
            </a:r>
            <a:r>
              <a:rPr dirty="0" sz="1250" spc="10">
                <a:solidFill>
                  <a:srgbClr val="1F1F1F"/>
                </a:solidFill>
                <a:latin typeface="Segoe UI Symbol"/>
                <a:cs typeface="Segoe UI Symbol"/>
              </a:rPr>
              <a:t> </a:t>
            </a:r>
            <a:r>
              <a:rPr dirty="0" sz="1250" spc="-415">
                <a:solidFill>
                  <a:srgbClr val="1F1F1F"/>
                </a:solidFill>
                <a:latin typeface="Segoe UI Symbol"/>
                <a:cs typeface="Segoe UI Symbol"/>
              </a:rPr>
              <a:t>морских</a:t>
            </a:r>
            <a:r>
              <a:rPr dirty="0" sz="1250" spc="10">
                <a:solidFill>
                  <a:srgbClr val="1F1F1F"/>
                </a:solidFill>
                <a:latin typeface="Segoe UI Symbol"/>
                <a:cs typeface="Segoe UI Symbol"/>
              </a:rPr>
              <a:t> </a:t>
            </a:r>
            <a:r>
              <a:rPr dirty="0" sz="1250" spc="-425">
                <a:solidFill>
                  <a:srgbClr val="1F1F1F"/>
                </a:solidFill>
                <a:latin typeface="Segoe UI Symbol"/>
                <a:cs typeface="Segoe UI Symbol"/>
              </a:rPr>
              <a:t>экосистем:</a:t>
            </a:r>
            <a:endParaRPr sz="1250">
              <a:latin typeface="Segoe UI Symbol"/>
              <a:cs typeface="Segoe UI Symbol"/>
            </a:endParaRPr>
          </a:p>
          <a:p>
            <a:pPr lvl="1" marL="793750" indent="-323850">
              <a:lnSpc>
                <a:spcPct val="100000"/>
              </a:lnSpc>
              <a:spcBef>
                <a:spcPts val="75"/>
              </a:spcBef>
              <a:buFont typeface="Tahoma"/>
              <a:buChar char="○"/>
              <a:tabLst>
                <a:tab pos="793750" algn="l"/>
              </a:tabLst>
            </a:pP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Океаны</a:t>
            </a:r>
            <a:r>
              <a:rPr dirty="0" sz="1250" spc="-6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поглощают</a:t>
            </a:r>
            <a:r>
              <a:rPr dirty="0" sz="1250" spc="-6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большое</a:t>
            </a:r>
            <a:r>
              <a:rPr dirty="0" sz="1250" spc="-6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количество</a:t>
            </a:r>
            <a:r>
              <a:rPr dirty="0" sz="1250" spc="-6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">
                <a:solidFill>
                  <a:srgbClr val="666666"/>
                </a:solidFill>
                <a:latin typeface="Verdana"/>
                <a:cs typeface="Verdana"/>
              </a:rPr>
              <a:t>тепла</a:t>
            </a:r>
            <a:r>
              <a:rPr dirty="0" sz="1250" spc="-6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55">
                <a:solidFill>
                  <a:srgbClr val="666666"/>
                </a:solidFill>
                <a:latin typeface="Verdana"/>
                <a:cs typeface="Verdana"/>
              </a:rPr>
              <a:t>и</a:t>
            </a:r>
            <a:r>
              <a:rPr dirty="0" sz="1250" spc="-6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углекислого</a:t>
            </a:r>
            <a:r>
              <a:rPr dirty="0" sz="1250" spc="-6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20">
                <a:solidFill>
                  <a:srgbClr val="666666"/>
                </a:solidFill>
                <a:latin typeface="Verdana"/>
                <a:cs typeface="Verdana"/>
              </a:rPr>
              <a:t>газа</a:t>
            </a:r>
            <a:r>
              <a:rPr dirty="0" sz="1250" spc="-6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из</a:t>
            </a:r>
            <a:r>
              <a:rPr dirty="0" sz="1250" spc="-6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">
                <a:solidFill>
                  <a:srgbClr val="666666"/>
                </a:solidFill>
                <a:latin typeface="Verdana"/>
                <a:cs typeface="Verdana"/>
              </a:rPr>
              <a:t>атмосферы.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21250" y="710724"/>
            <a:ext cx="8395970" cy="0"/>
          </a:xfrm>
          <a:custGeom>
            <a:avLst/>
            <a:gdLst/>
            <a:ahLst/>
            <a:cxnLst/>
            <a:rect l="l" t="t" r="r" b="b"/>
            <a:pathLst>
              <a:path w="8395970" h="0">
                <a:moveTo>
                  <a:pt x="0" y="0"/>
                </a:moveTo>
                <a:lnTo>
                  <a:pt x="8395799" y="0"/>
                </a:lnTo>
              </a:path>
            </a:pathLst>
          </a:custGeom>
          <a:ln w="28574">
            <a:solidFill>
              <a:srgbClr val="009DD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34574" y="440849"/>
            <a:ext cx="7122159" cy="353695"/>
          </a:xfrm>
          <a:custGeom>
            <a:avLst/>
            <a:gdLst/>
            <a:ahLst/>
            <a:cxnLst/>
            <a:rect l="l" t="t" r="r" b="b"/>
            <a:pathLst>
              <a:path w="7122159" h="353695">
                <a:moveTo>
                  <a:pt x="7062798" y="353399"/>
                </a:moveTo>
                <a:lnTo>
                  <a:pt x="58901" y="353399"/>
                </a:lnTo>
                <a:lnTo>
                  <a:pt x="35974" y="348771"/>
                </a:lnTo>
                <a:lnTo>
                  <a:pt x="17251" y="336148"/>
                </a:lnTo>
                <a:lnTo>
                  <a:pt x="4628" y="317425"/>
                </a:lnTo>
                <a:lnTo>
                  <a:pt x="0" y="294498"/>
                </a:lnTo>
                <a:lnTo>
                  <a:pt x="0" y="58901"/>
                </a:lnTo>
                <a:lnTo>
                  <a:pt x="4628" y="35974"/>
                </a:lnTo>
                <a:lnTo>
                  <a:pt x="17251" y="17251"/>
                </a:lnTo>
                <a:lnTo>
                  <a:pt x="35974" y="4628"/>
                </a:lnTo>
                <a:lnTo>
                  <a:pt x="58901" y="0"/>
                </a:lnTo>
                <a:lnTo>
                  <a:pt x="7062798" y="0"/>
                </a:lnTo>
                <a:lnTo>
                  <a:pt x="7104448" y="17251"/>
                </a:lnTo>
                <a:lnTo>
                  <a:pt x="7121699" y="58901"/>
                </a:lnTo>
                <a:lnTo>
                  <a:pt x="7121699" y="294498"/>
                </a:lnTo>
                <a:lnTo>
                  <a:pt x="7117071" y="317425"/>
                </a:lnTo>
                <a:lnTo>
                  <a:pt x="7104448" y="336148"/>
                </a:lnTo>
                <a:lnTo>
                  <a:pt x="7085725" y="348771"/>
                </a:lnTo>
                <a:lnTo>
                  <a:pt x="7062798" y="3533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407600" y="416755"/>
            <a:ext cx="68789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85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rebuchet MS"/>
                <a:cs typeface="Trebuchet MS"/>
                <a:hlinkClick r:id="rId2"/>
              </a:rPr>
              <a:t>https://www.un.org/sustainabledevelopment/ru/why-</a:t>
            </a:r>
            <a:r>
              <a:rPr dirty="0" u="heavy" sz="1800" spc="-6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rebuchet MS"/>
                <a:cs typeface="Trebuchet MS"/>
                <a:hlinkClick r:id="rId2"/>
              </a:rPr>
              <a:t>the-</a:t>
            </a:r>
            <a:r>
              <a:rPr dirty="0" u="heavy" sz="1800" spc="-55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rebuchet MS"/>
                <a:cs typeface="Trebuchet MS"/>
                <a:hlinkClick r:id="rId2"/>
              </a:rPr>
              <a:t>sdgs-</a:t>
            </a:r>
            <a:r>
              <a:rPr dirty="0" u="heavy" sz="1800" spc="-35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rebuchet MS"/>
                <a:cs typeface="Trebuchet MS"/>
                <a:hlinkClick r:id="rId2"/>
              </a:rPr>
              <a:t>matter/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100" y="1291750"/>
            <a:ext cx="8640253" cy="32140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34574" y="801074"/>
            <a:ext cx="3566795" cy="353695"/>
          </a:xfrm>
          <a:custGeom>
            <a:avLst/>
            <a:gdLst/>
            <a:ahLst/>
            <a:cxnLst/>
            <a:rect l="l" t="t" r="r" b="b"/>
            <a:pathLst>
              <a:path w="3566795" h="353694">
                <a:moveTo>
                  <a:pt x="3507498" y="353399"/>
                </a:moveTo>
                <a:lnTo>
                  <a:pt x="58901" y="353399"/>
                </a:lnTo>
                <a:lnTo>
                  <a:pt x="35974" y="348771"/>
                </a:lnTo>
                <a:lnTo>
                  <a:pt x="17251" y="336148"/>
                </a:lnTo>
                <a:lnTo>
                  <a:pt x="4628" y="317425"/>
                </a:lnTo>
                <a:lnTo>
                  <a:pt x="0" y="294498"/>
                </a:lnTo>
                <a:lnTo>
                  <a:pt x="0" y="58901"/>
                </a:lnTo>
                <a:lnTo>
                  <a:pt x="4628" y="35974"/>
                </a:lnTo>
                <a:lnTo>
                  <a:pt x="17251" y="17251"/>
                </a:lnTo>
                <a:lnTo>
                  <a:pt x="35974" y="4628"/>
                </a:lnTo>
                <a:lnTo>
                  <a:pt x="58901" y="0"/>
                </a:lnTo>
                <a:lnTo>
                  <a:pt x="3507498" y="0"/>
                </a:lnTo>
                <a:lnTo>
                  <a:pt x="3549148" y="17251"/>
                </a:lnTo>
                <a:lnTo>
                  <a:pt x="3566399" y="58901"/>
                </a:lnTo>
                <a:lnTo>
                  <a:pt x="3566399" y="294498"/>
                </a:lnTo>
                <a:lnTo>
                  <a:pt x="3561771" y="317425"/>
                </a:lnTo>
                <a:lnTo>
                  <a:pt x="3549148" y="336148"/>
                </a:lnTo>
                <a:lnTo>
                  <a:pt x="3530425" y="348771"/>
                </a:lnTo>
                <a:lnTo>
                  <a:pt x="3507498" y="3533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10"/>
              <a:t>ЦУР</a:t>
            </a:r>
            <a:r>
              <a:rPr dirty="0" spc="20"/>
              <a:t> </a:t>
            </a:r>
            <a:r>
              <a:rPr dirty="0" spc="190"/>
              <a:t>и</a:t>
            </a:r>
            <a:r>
              <a:rPr dirty="0" spc="20"/>
              <a:t> </a:t>
            </a:r>
            <a:r>
              <a:rPr dirty="0" spc="110"/>
              <a:t>Казахстан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07600" y="793105"/>
            <a:ext cx="33464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spc="-75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Trebuchet MS"/>
                <a:cs typeface="Trebuchet MS"/>
                <a:hlinkClick r:id="rId2"/>
              </a:rPr>
              <a:t>https://kazakhstan.un.org/ru/sdgs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2028" y="0"/>
            <a:ext cx="1915555" cy="514349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0776" y="1226319"/>
            <a:ext cx="4415624" cy="37334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574" y="1357635"/>
            <a:ext cx="3994575" cy="281186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3918" y="1357624"/>
            <a:ext cx="4166556" cy="28118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dirty="0" spc="210"/>
              <a:t>ЦУР</a:t>
            </a:r>
            <a:r>
              <a:rPr dirty="0" spc="20"/>
              <a:t> </a:t>
            </a:r>
            <a:r>
              <a:rPr dirty="0" spc="190"/>
              <a:t>и</a:t>
            </a:r>
            <a:r>
              <a:rPr dirty="0" spc="20"/>
              <a:t> </a:t>
            </a:r>
            <a:r>
              <a:rPr dirty="0" spc="110"/>
              <a:t>Казахстан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421250" y="710724"/>
            <a:ext cx="8395970" cy="0"/>
          </a:xfrm>
          <a:custGeom>
            <a:avLst/>
            <a:gdLst/>
            <a:ahLst/>
            <a:cxnLst/>
            <a:rect l="l" t="t" r="r" b="b"/>
            <a:pathLst>
              <a:path w="8395970" h="0">
                <a:moveTo>
                  <a:pt x="0" y="0"/>
                </a:moveTo>
                <a:lnTo>
                  <a:pt x="8395799" y="0"/>
                </a:lnTo>
              </a:path>
            </a:pathLst>
          </a:custGeom>
          <a:ln w="28574">
            <a:solidFill>
              <a:srgbClr val="009DD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4725" y="810767"/>
            <a:ext cx="7762240" cy="52070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244"/>
              </a:spcBef>
            </a:pPr>
            <a:r>
              <a:rPr dirty="0" sz="1650" spc="50">
                <a:solidFill>
                  <a:srgbClr val="666666"/>
                </a:solidFill>
                <a:latin typeface="Verdana"/>
                <a:cs typeface="Verdana"/>
              </a:rPr>
              <a:t>Ежедневные</a:t>
            </a:r>
            <a:r>
              <a:rPr dirty="0" sz="1650" spc="8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колебания</a:t>
            </a:r>
            <a:r>
              <a:rPr dirty="0" sz="1650" spc="8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температуры,</a:t>
            </a:r>
            <a:r>
              <a:rPr dirty="0" sz="1650" spc="8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количества</a:t>
            </a:r>
            <a:r>
              <a:rPr dirty="0" sz="1650" spc="8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осадков,</a:t>
            </a:r>
            <a:r>
              <a:rPr dirty="0" sz="1650" spc="8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45">
                <a:solidFill>
                  <a:srgbClr val="666666"/>
                </a:solidFill>
                <a:latin typeface="Verdana"/>
                <a:cs typeface="Verdana"/>
              </a:rPr>
              <a:t>скорости </a:t>
            </a:r>
            <a:r>
              <a:rPr dirty="0" sz="1650" spc="-20">
                <a:solidFill>
                  <a:srgbClr val="666666"/>
                </a:solidFill>
                <a:latin typeface="Verdana"/>
                <a:cs typeface="Verdana"/>
              </a:rPr>
              <a:t>ветра,</a:t>
            </a:r>
            <a:r>
              <a:rPr dirty="0" sz="1650" spc="3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облачности</a:t>
            </a:r>
            <a:r>
              <a:rPr dirty="0" sz="1650" spc="3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105">
                <a:solidFill>
                  <a:srgbClr val="666666"/>
                </a:solidFill>
                <a:latin typeface="Verdana"/>
                <a:cs typeface="Verdana"/>
              </a:rPr>
              <a:t>и</a:t>
            </a:r>
            <a:r>
              <a:rPr dirty="0" sz="1650" spc="3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-20">
                <a:solidFill>
                  <a:srgbClr val="666666"/>
                </a:solidFill>
                <a:latin typeface="Verdana"/>
                <a:cs typeface="Verdana"/>
              </a:rPr>
              <a:t>т.д.</a:t>
            </a:r>
            <a:endParaRPr sz="165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150" y="1617400"/>
            <a:ext cx="7614217" cy="35126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14"/>
              <a:t>Погода</a:t>
            </a:r>
            <a:r>
              <a:rPr dirty="0" spc="20"/>
              <a:t> </a:t>
            </a:r>
            <a:r>
              <a:rPr dirty="0" spc="190"/>
              <a:t>и</a:t>
            </a:r>
            <a:r>
              <a:rPr dirty="0" spc="20"/>
              <a:t> </a:t>
            </a:r>
            <a:r>
              <a:rPr dirty="0" spc="160"/>
              <a:t>климат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421250" y="710724"/>
            <a:ext cx="8395970" cy="0"/>
          </a:xfrm>
          <a:custGeom>
            <a:avLst/>
            <a:gdLst/>
            <a:ahLst/>
            <a:cxnLst/>
            <a:rect l="l" t="t" r="r" b="b"/>
            <a:pathLst>
              <a:path w="8395970" h="0">
                <a:moveTo>
                  <a:pt x="0" y="0"/>
                </a:moveTo>
                <a:lnTo>
                  <a:pt x="8395799" y="0"/>
                </a:lnTo>
              </a:path>
            </a:pathLst>
          </a:custGeom>
          <a:ln w="28574">
            <a:solidFill>
              <a:srgbClr val="009DD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4725" y="753674"/>
            <a:ext cx="7063740" cy="603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Климат</a:t>
            </a:r>
            <a:r>
              <a:rPr dirty="0" sz="1650" spc="-2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-125">
                <a:solidFill>
                  <a:srgbClr val="666666"/>
                </a:solidFill>
                <a:latin typeface="Verdana"/>
                <a:cs typeface="Verdana"/>
              </a:rPr>
              <a:t>-</a:t>
            </a:r>
            <a:r>
              <a:rPr dirty="0" sz="1650" spc="-2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это</a:t>
            </a:r>
            <a:r>
              <a:rPr dirty="0" sz="1650" spc="-1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-20">
                <a:solidFill>
                  <a:srgbClr val="666666"/>
                </a:solidFill>
                <a:latin typeface="Verdana"/>
                <a:cs typeface="Verdana"/>
              </a:rPr>
              <a:t>«средняя»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погода</a:t>
            </a:r>
            <a:r>
              <a:rPr dirty="0" sz="1650" spc="-1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за</a:t>
            </a:r>
            <a:r>
              <a:rPr dirty="0" sz="1650" spc="-2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длительный</a:t>
            </a:r>
            <a:r>
              <a:rPr dirty="0" sz="1650" spc="-1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65">
                <a:solidFill>
                  <a:srgbClr val="666666"/>
                </a:solidFill>
                <a:latin typeface="Verdana"/>
                <a:cs typeface="Verdana"/>
              </a:rPr>
              <a:t>период</a:t>
            </a:r>
            <a:r>
              <a:rPr dirty="0" sz="1650" spc="-2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60">
                <a:solidFill>
                  <a:srgbClr val="666666"/>
                </a:solidFill>
                <a:latin typeface="Verdana"/>
                <a:cs typeface="Verdana"/>
              </a:rPr>
              <a:t>времени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(периоды</a:t>
            </a:r>
            <a:r>
              <a:rPr dirty="0" sz="1650" spc="-2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-35">
                <a:solidFill>
                  <a:srgbClr val="666666"/>
                </a:solidFill>
                <a:latin typeface="Verdana"/>
                <a:cs typeface="Verdana"/>
              </a:rPr>
              <a:t>30</a:t>
            </a:r>
            <a:r>
              <a:rPr dirty="0" sz="1650" spc="-1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-20">
                <a:solidFill>
                  <a:srgbClr val="666666"/>
                </a:solidFill>
                <a:latin typeface="Verdana"/>
                <a:cs typeface="Verdana"/>
              </a:rPr>
              <a:t>лет).</a:t>
            </a:r>
            <a:endParaRPr sz="165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0476" y="1630800"/>
            <a:ext cx="7063045" cy="35126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14"/>
              <a:t>Погода</a:t>
            </a:r>
            <a:r>
              <a:rPr dirty="0" spc="20"/>
              <a:t> </a:t>
            </a:r>
            <a:r>
              <a:rPr dirty="0" spc="190"/>
              <a:t>и</a:t>
            </a:r>
            <a:r>
              <a:rPr dirty="0" spc="20"/>
              <a:t> </a:t>
            </a:r>
            <a:r>
              <a:rPr dirty="0" spc="160"/>
              <a:t>климат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421250" y="710724"/>
            <a:ext cx="8395970" cy="0"/>
          </a:xfrm>
          <a:custGeom>
            <a:avLst/>
            <a:gdLst/>
            <a:ahLst/>
            <a:cxnLst/>
            <a:rect l="l" t="t" r="r" b="b"/>
            <a:pathLst>
              <a:path w="8395970" h="0">
                <a:moveTo>
                  <a:pt x="0" y="0"/>
                </a:moveTo>
                <a:lnTo>
                  <a:pt x="8395799" y="0"/>
                </a:lnTo>
              </a:path>
            </a:pathLst>
          </a:custGeom>
          <a:ln w="28574">
            <a:solidFill>
              <a:srgbClr val="009DD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630800"/>
            <a:ext cx="9144000" cy="3512820"/>
          </a:xfrm>
          <a:custGeom>
            <a:avLst/>
            <a:gdLst/>
            <a:ahLst/>
            <a:cxnLst/>
            <a:rect l="l" t="t" r="r" b="b"/>
            <a:pathLst>
              <a:path w="9144000" h="3512820">
                <a:moveTo>
                  <a:pt x="9143999" y="3512699"/>
                </a:moveTo>
                <a:lnTo>
                  <a:pt x="0" y="35126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3512699"/>
                </a:lnTo>
                <a:close/>
              </a:path>
            </a:pathLst>
          </a:custGeom>
          <a:solidFill>
            <a:srgbClr val="F6F4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84725" y="733149"/>
            <a:ext cx="7622540" cy="60388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1650" spc="70">
                <a:solidFill>
                  <a:srgbClr val="666666"/>
                </a:solidFill>
                <a:latin typeface="Verdana"/>
                <a:cs typeface="Verdana"/>
              </a:rPr>
              <a:t>Изменение</a:t>
            </a:r>
            <a:r>
              <a:rPr dirty="0" sz="1650" spc="-1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10">
                <a:solidFill>
                  <a:srgbClr val="666666"/>
                </a:solidFill>
                <a:latin typeface="Verdana"/>
                <a:cs typeface="Verdana"/>
              </a:rPr>
              <a:t>климата</a:t>
            </a:r>
            <a:r>
              <a:rPr dirty="0" sz="1650" spc="-1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это</a:t>
            </a:r>
            <a:r>
              <a:rPr dirty="0" sz="1650" spc="-1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10">
                <a:solidFill>
                  <a:srgbClr val="666666"/>
                </a:solidFill>
                <a:latin typeface="Verdana"/>
                <a:cs typeface="Verdana"/>
              </a:rPr>
              <a:t>долгосрочные</a:t>
            </a:r>
            <a:r>
              <a:rPr dirty="0" sz="1650" spc="-1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60">
                <a:solidFill>
                  <a:srgbClr val="666666"/>
                </a:solidFill>
                <a:latin typeface="Verdana"/>
                <a:cs typeface="Verdana"/>
              </a:rPr>
              <a:t>изменения</a:t>
            </a:r>
            <a:r>
              <a:rPr dirty="0" sz="1650" spc="-10">
                <a:solidFill>
                  <a:srgbClr val="666666"/>
                </a:solidFill>
                <a:latin typeface="Verdana"/>
                <a:cs typeface="Verdana"/>
              </a:rPr>
              <a:t> средних</a:t>
            </a:r>
            <a:endParaRPr sz="1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650" spc="90">
                <a:solidFill>
                  <a:srgbClr val="666666"/>
                </a:solidFill>
                <a:latin typeface="Verdana"/>
                <a:cs typeface="Verdana"/>
              </a:rPr>
              <a:t>и</a:t>
            </a:r>
            <a:r>
              <a:rPr dirty="0" sz="1650" spc="-4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экстремальных</a:t>
            </a:r>
            <a:r>
              <a:rPr dirty="0" sz="1650" spc="-4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погодных</a:t>
            </a:r>
            <a:r>
              <a:rPr dirty="0" sz="1650" spc="-3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условий,</a:t>
            </a:r>
            <a:r>
              <a:rPr dirty="0" sz="1650" spc="-4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-25">
                <a:solidFill>
                  <a:srgbClr val="666666"/>
                </a:solidFill>
                <a:latin typeface="Verdana"/>
                <a:cs typeface="Verdana"/>
              </a:rPr>
              <a:t>а</a:t>
            </a:r>
            <a:r>
              <a:rPr dirty="0" sz="1650" spc="-3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также</a:t>
            </a:r>
            <a:r>
              <a:rPr dirty="0" sz="1650" spc="-4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55">
                <a:solidFill>
                  <a:srgbClr val="666666"/>
                </a:solidFill>
                <a:latin typeface="Verdana"/>
                <a:cs typeface="Verdana"/>
              </a:rPr>
              <a:t>изменчивости</a:t>
            </a:r>
            <a:r>
              <a:rPr dirty="0" sz="1650" spc="-3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-10">
                <a:solidFill>
                  <a:srgbClr val="666666"/>
                </a:solidFill>
                <a:latin typeface="Verdana"/>
                <a:cs typeface="Verdana"/>
              </a:rPr>
              <a:t>климата</a:t>
            </a:r>
            <a:endParaRPr sz="165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3764" y="1630800"/>
            <a:ext cx="7236460" cy="35126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 spc="114"/>
              <a:t>Погода</a:t>
            </a:r>
            <a:r>
              <a:rPr dirty="0" spc="20"/>
              <a:t> </a:t>
            </a:r>
            <a:r>
              <a:rPr dirty="0" spc="190"/>
              <a:t>и</a:t>
            </a:r>
            <a:r>
              <a:rPr dirty="0" spc="20"/>
              <a:t> </a:t>
            </a:r>
            <a:r>
              <a:rPr dirty="0" spc="160"/>
              <a:t>климат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421250" y="710724"/>
            <a:ext cx="8395970" cy="0"/>
          </a:xfrm>
          <a:custGeom>
            <a:avLst/>
            <a:gdLst/>
            <a:ahLst/>
            <a:cxnLst/>
            <a:rect l="l" t="t" r="r" b="b"/>
            <a:pathLst>
              <a:path w="8395970" h="0">
                <a:moveTo>
                  <a:pt x="0" y="0"/>
                </a:moveTo>
                <a:lnTo>
                  <a:pt x="8395799" y="0"/>
                </a:lnTo>
              </a:path>
            </a:pathLst>
          </a:custGeom>
          <a:ln w="28574">
            <a:solidFill>
              <a:srgbClr val="009DD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630800"/>
            <a:ext cx="9144000" cy="3512820"/>
          </a:xfrm>
          <a:custGeom>
            <a:avLst/>
            <a:gdLst/>
            <a:ahLst/>
            <a:cxnLst/>
            <a:rect l="l" t="t" r="r" b="b"/>
            <a:pathLst>
              <a:path w="9144000" h="3512820">
                <a:moveTo>
                  <a:pt x="9143999" y="3512699"/>
                </a:moveTo>
                <a:lnTo>
                  <a:pt x="0" y="35126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351269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84725" y="716871"/>
            <a:ext cx="7743825" cy="586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600">
                <a:solidFill>
                  <a:srgbClr val="666666"/>
                </a:solidFill>
                <a:latin typeface="Trebuchet MS"/>
                <a:cs typeface="Trebuchet MS"/>
              </a:rPr>
              <a:t>Процесс</a:t>
            </a:r>
            <a:r>
              <a:rPr dirty="0" sz="16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666666"/>
                </a:solidFill>
                <a:latin typeface="Trebuchet MS"/>
                <a:cs typeface="Trebuchet MS"/>
              </a:rPr>
              <a:t>постепенного</a:t>
            </a:r>
            <a:r>
              <a:rPr dirty="0" sz="16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666666"/>
                </a:solidFill>
                <a:latin typeface="Trebuchet MS"/>
                <a:cs typeface="Trebuchet MS"/>
              </a:rPr>
              <a:t>роста</a:t>
            </a:r>
            <a:r>
              <a:rPr dirty="0" sz="1600" spc="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Trebuchet MS"/>
                <a:cs typeface="Trebuchet MS"/>
              </a:rPr>
              <a:t>средней</a:t>
            </a:r>
            <a:r>
              <a:rPr dirty="0" sz="16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666666"/>
                </a:solidFill>
                <a:latin typeface="Trebuchet MS"/>
                <a:cs typeface="Trebuchet MS"/>
              </a:rPr>
              <a:t>годовой</a:t>
            </a:r>
            <a:r>
              <a:rPr dirty="0" sz="16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666666"/>
                </a:solidFill>
                <a:latin typeface="Trebuchet MS"/>
                <a:cs typeface="Trebuchet MS"/>
              </a:rPr>
              <a:t>температуры</a:t>
            </a:r>
            <a:r>
              <a:rPr dirty="0" sz="1600" spc="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666666"/>
                </a:solidFill>
                <a:latin typeface="Trebuchet MS"/>
                <a:cs typeface="Trebuchet MS"/>
              </a:rPr>
              <a:t>поверхностного</a:t>
            </a:r>
            <a:r>
              <a:rPr dirty="0" sz="16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600" spc="-20">
                <a:solidFill>
                  <a:srgbClr val="666666"/>
                </a:solidFill>
                <a:latin typeface="Trebuchet MS"/>
                <a:cs typeface="Trebuchet MS"/>
              </a:rPr>
              <a:t>слоя </a:t>
            </a:r>
            <a:r>
              <a:rPr dirty="0" sz="1600">
                <a:solidFill>
                  <a:srgbClr val="666666"/>
                </a:solidFill>
                <a:latin typeface="Trebuchet MS"/>
                <a:cs typeface="Trebuchet MS"/>
              </a:rPr>
              <a:t>атмосферы</a:t>
            </a:r>
            <a:r>
              <a:rPr dirty="0" sz="16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666666"/>
                </a:solidFill>
                <a:latin typeface="Trebuchet MS"/>
                <a:cs typeface="Trebuchet MS"/>
              </a:rPr>
              <a:t>Земли</a:t>
            </a:r>
            <a:r>
              <a:rPr dirty="0" sz="16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666666"/>
                </a:solidFill>
                <a:latin typeface="Trebuchet MS"/>
                <a:cs typeface="Trebuchet MS"/>
              </a:rPr>
              <a:t>и</a:t>
            </a:r>
            <a:r>
              <a:rPr dirty="0" sz="16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666666"/>
                </a:solidFill>
                <a:latin typeface="Trebuchet MS"/>
                <a:cs typeface="Trebuchet MS"/>
              </a:rPr>
              <a:t>Мирового</a:t>
            </a:r>
            <a:r>
              <a:rPr dirty="0" sz="1600" spc="-10">
                <a:solidFill>
                  <a:srgbClr val="666666"/>
                </a:solidFill>
                <a:latin typeface="Trebuchet MS"/>
                <a:cs typeface="Trebuchet MS"/>
              </a:rPr>
              <a:t> океана.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3975" y="1622575"/>
            <a:ext cx="6622807" cy="35209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95"/>
              <a:t>Глобальное</a:t>
            </a:r>
            <a:r>
              <a:rPr dirty="0" spc="25"/>
              <a:t> </a:t>
            </a:r>
            <a:r>
              <a:rPr dirty="0" spc="125"/>
              <a:t>потепление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421250" y="710724"/>
            <a:ext cx="8395970" cy="0"/>
          </a:xfrm>
          <a:custGeom>
            <a:avLst/>
            <a:gdLst/>
            <a:ahLst/>
            <a:cxnLst/>
            <a:rect l="l" t="t" r="r" b="b"/>
            <a:pathLst>
              <a:path w="8395970" h="0">
                <a:moveTo>
                  <a:pt x="0" y="0"/>
                </a:moveTo>
                <a:lnTo>
                  <a:pt x="8395799" y="0"/>
                </a:lnTo>
              </a:path>
            </a:pathLst>
          </a:custGeom>
          <a:ln w="28574">
            <a:solidFill>
              <a:srgbClr val="009DD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 spc="155"/>
              <a:t>Причины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98752" y="1085493"/>
            <a:ext cx="7871459" cy="2677160"/>
          </a:xfrm>
          <a:prstGeom prst="rect">
            <a:avLst/>
          </a:prstGeom>
        </p:spPr>
        <p:txBody>
          <a:bodyPr wrap="square" lIns="0" tIns="123189" rIns="0" bIns="0" rtlCol="0" vert="horz">
            <a:spAutoFit/>
          </a:bodyPr>
          <a:lstStyle/>
          <a:p>
            <a:pPr marL="352425" indent="-339725">
              <a:lnSpc>
                <a:spcPct val="100000"/>
              </a:lnSpc>
              <a:spcBef>
                <a:spcPts val="969"/>
              </a:spcBef>
              <a:buClr>
                <a:srgbClr val="009DDB"/>
              </a:buClr>
              <a:buFont typeface="Tahoma"/>
              <a:buChar char="●"/>
              <a:tabLst>
                <a:tab pos="352425" algn="l"/>
              </a:tabLst>
            </a:pPr>
            <a:r>
              <a:rPr dirty="0" sz="1450" spc="60">
                <a:solidFill>
                  <a:srgbClr val="666666"/>
                </a:solidFill>
                <a:latin typeface="Verdana"/>
                <a:cs typeface="Verdana"/>
              </a:rPr>
              <a:t>Изменение</a:t>
            </a:r>
            <a:r>
              <a:rPr dirty="0" sz="1450" spc="9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666666"/>
                </a:solidFill>
                <a:latin typeface="Verdana"/>
                <a:cs typeface="Verdana"/>
              </a:rPr>
              <a:t>солнечной</a:t>
            </a:r>
            <a:r>
              <a:rPr dirty="0" sz="1450" spc="9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 spc="-10">
                <a:solidFill>
                  <a:srgbClr val="666666"/>
                </a:solidFill>
                <a:latin typeface="Verdana"/>
                <a:cs typeface="Verdana"/>
              </a:rPr>
              <a:t>активности</a:t>
            </a:r>
            <a:endParaRPr sz="1450">
              <a:latin typeface="Verdana"/>
              <a:cs typeface="Verdana"/>
            </a:endParaRPr>
          </a:p>
          <a:p>
            <a:pPr marL="352425" indent="-339725">
              <a:lnSpc>
                <a:spcPct val="100000"/>
              </a:lnSpc>
              <a:spcBef>
                <a:spcPts val="869"/>
              </a:spcBef>
              <a:buClr>
                <a:srgbClr val="009DDB"/>
              </a:buClr>
              <a:buFont typeface="Tahoma"/>
              <a:buChar char="●"/>
              <a:tabLst>
                <a:tab pos="352425" algn="l"/>
              </a:tabLst>
            </a:pPr>
            <a:r>
              <a:rPr dirty="0" sz="1450" spc="60">
                <a:solidFill>
                  <a:srgbClr val="666666"/>
                </a:solidFill>
                <a:latin typeface="Verdana"/>
                <a:cs typeface="Verdana"/>
              </a:rPr>
              <a:t>Изменение</a:t>
            </a:r>
            <a:r>
              <a:rPr dirty="0" sz="1450" spc="-5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 spc="-20">
                <a:solidFill>
                  <a:srgbClr val="666666"/>
                </a:solidFill>
                <a:latin typeface="Verdana"/>
                <a:cs typeface="Verdana"/>
              </a:rPr>
              <a:t>угла</a:t>
            </a:r>
            <a:r>
              <a:rPr dirty="0" sz="1450" spc="-5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 spc="60">
                <a:solidFill>
                  <a:srgbClr val="666666"/>
                </a:solidFill>
                <a:latin typeface="Verdana"/>
                <a:cs typeface="Verdana"/>
              </a:rPr>
              <a:t>оси</a:t>
            </a:r>
            <a:r>
              <a:rPr dirty="0" sz="1450" spc="-4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666666"/>
                </a:solidFill>
                <a:latin typeface="Verdana"/>
                <a:cs typeface="Verdana"/>
              </a:rPr>
              <a:t>вращения</a:t>
            </a:r>
            <a:r>
              <a:rPr dirty="0" sz="1450" spc="-5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 spc="60">
                <a:solidFill>
                  <a:srgbClr val="666666"/>
                </a:solidFill>
                <a:latin typeface="Verdana"/>
                <a:cs typeface="Verdana"/>
              </a:rPr>
              <a:t>Земли</a:t>
            </a:r>
            <a:r>
              <a:rPr dirty="0" sz="1450" spc="-4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 spc="70">
                <a:solidFill>
                  <a:srgbClr val="666666"/>
                </a:solidFill>
                <a:latin typeface="Verdana"/>
                <a:cs typeface="Verdana"/>
              </a:rPr>
              <a:t>и</a:t>
            </a:r>
            <a:r>
              <a:rPr dirty="0" sz="1450" spc="-5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666666"/>
                </a:solidFill>
                <a:latin typeface="Verdana"/>
                <a:cs typeface="Verdana"/>
              </a:rPr>
              <a:t>её</a:t>
            </a:r>
            <a:r>
              <a:rPr dirty="0" sz="1450" spc="-4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 spc="-10">
                <a:solidFill>
                  <a:srgbClr val="666666"/>
                </a:solidFill>
                <a:latin typeface="Verdana"/>
                <a:cs typeface="Verdana"/>
              </a:rPr>
              <a:t>орбиты</a:t>
            </a:r>
            <a:endParaRPr sz="1450">
              <a:latin typeface="Verdana"/>
              <a:cs typeface="Verdana"/>
            </a:endParaRPr>
          </a:p>
          <a:p>
            <a:pPr marL="352425" indent="-339725">
              <a:lnSpc>
                <a:spcPct val="100000"/>
              </a:lnSpc>
              <a:spcBef>
                <a:spcPts val="869"/>
              </a:spcBef>
              <a:buClr>
                <a:srgbClr val="009DDB"/>
              </a:buClr>
              <a:buFont typeface="Tahoma"/>
              <a:buChar char="●"/>
              <a:tabLst>
                <a:tab pos="352425" algn="l"/>
              </a:tabLst>
            </a:pPr>
            <a:r>
              <a:rPr dirty="0" sz="1450" spc="75">
                <a:solidFill>
                  <a:srgbClr val="666666"/>
                </a:solidFill>
                <a:latin typeface="Verdana"/>
                <a:cs typeface="Verdana"/>
              </a:rPr>
              <a:t>Мировой</a:t>
            </a:r>
            <a:r>
              <a:rPr dirty="0" sz="1450" spc="-3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666666"/>
                </a:solidFill>
                <a:latin typeface="Verdana"/>
                <a:cs typeface="Verdana"/>
              </a:rPr>
              <a:t>океан</a:t>
            </a:r>
            <a:r>
              <a:rPr dirty="0" sz="1450" spc="-3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 spc="-204">
                <a:solidFill>
                  <a:srgbClr val="666666"/>
                </a:solidFill>
                <a:latin typeface="Verdana"/>
                <a:cs typeface="Verdana"/>
              </a:rPr>
              <a:t>–</a:t>
            </a:r>
            <a:r>
              <a:rPr dirty="0" sz="1450" spc="-4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 spc="60">
                <a:solidFill>
                  <a:srgbClr val="666666"/>
                </a:solidFill>
                <a:latin typeface="Verdana"/>
                <a:cs typeface="Verdana"/>
              </a:rPr>
              <a:t>огромный</a:t>
            </a:r>
            <a:r>
              <a:rPr dirty="0" sz="1450" spc="-3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 spc="55">
                <a:solidFill>
                  <a:srgbClr val="666666"/>
                </a:solidFill>
                <a:latin typeface="Verdana"/>
                <a:cs typeface="Verdana"/>
              </a:rPr>
              <a:t>инерционный</a:t>
            </a:r>
            <a:r>
              <a:rPr dirty="0" sz="1450" spc="-3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666666"/>
                </a:solidFill>
                <a:latin typeface="Verdana"/>
                <a:cs typeface="Verdana"/>
              </a:rPr>
              <a:t>аккумулятор</a:t>
            </a:r>
            <a:r>
              <a:rPr dirty="0" sz="1450" spc="-3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666666"/>
                </a:solidFill>
                <a:latin typeface="Verdana"/>
                <a:cs typeface="Verdana"/>
              </a:rPr>
              <a:t>солнечной</a:t>
            </a:r>
            <a:r>
              <a:rPr dirty="0" sz="1450" spc="-3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 spc="50">
                <a:solidFill>
                  <a:srgbClr val="666666"/>
                </a:solidFill>
                <a:latin typeface="Verdana"/>
                <a:cs typeface="Verdana"/>
              </a:rPr>
              <a:t>энергии</a:t>
            </a:r>
            <a:endParaRPr sz="1450">
              <a:latin typeface="Verdana"/>
              <a:cs typeface="Verdana"/>
            </a:endParaRPr>
          </a:p>
          <a:p>
            <a:pPr marL="352425" indent="-339725">
              <a:lnSpc>
                <a:spcPct val="100000"/>
              </a:lnSpc>
              <a:spcBef>
                <a:spcPts val="869"/>
              </a:spcBef>
              <a:buClr>
                <a:srgbClr val="009DDB"/>
              </a:buClr>
              <a:buFont typeface="Tahoma"/>
              <a:buChar char="●"/>
              <a:tabLst>
                <a:tab pos="352425" algn="l"/>
              </a:tabLst>
            </a:pPr>
            <a:r>
              <a:rPr dirty="0" sz="1450">
                <a:solidFill>
                  <a:srgbClr val="666666"/>
                </a:solidFill>
                <a:latin typeface="Verdana"/>
                <a:cs typeface="Verdana"/>
              </a:rPr>
              <a:t>Вулканическая</a:t>
            </a:r>
            <a:r>
              <a:rPr dirty="0" sz="1450" spc="2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 spc="-10">
                <a:solidFill>
                  <a:srgbClr val="666666"/>
                </a:solidFill>
                <a:latin typeface="Verdana"/>
                <a:cs typeface="Verdana"/>
              </a:rPr>
              <a:t>активность</a:t>
            </a:r>
            <a:endParaRPr sz="1450">
              <a:latin typeface="Verdana"/>
              <a:cs typeface="Verdana"/>
            </a:endParaRPr>
          </a:p>
          <a:p>
            <a:pPr marL="352425" marR="5080" indent="-340360">
              <a:lnSpc>
                <a:spcPct val="150000"/>
              </a:lnSpc>
              <a:buClr>
                <a:srgbClr val="009DDB"/>
              </a:buClr>
              <a:buFont typeface="Tahoma"/>
              <a:buChar char="●"/>
              <a:tabLst>
                <a:tab pos="352425" algn="l"/>
              </a:tabLst>
            </a:pPr>
            <a:r>
              <a:rPr dirty="0" sz="1450" spc="20">
                <a:solidFill>
                  <a:srgbClr val="666666"/>
                </a:solidFill>
                <a:latin typeface="Verdana"/>
                <a:cs typeface="Verdana"/>
              </a:rPr>
              <a:t>Неизвестные</a:t>
            </a:r>
            <a:r>
              <a:rPr dirty="0" sz="1450" spc="-1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 spc="20">
                <a:solidFill>
                  <a:srgbClr val="666666"/>
                </a:solidFill>
                <a:latin typeface="Verdana"/>
                <a:cs typeface="Verdana"/>
              </a:rPr>
              <a:t>взаимодействия</a:t>
            </a:r>
            <a:r>
              <a:rPr dirty="0" sz="1450" spc="-1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 spc="50">
                <a:solidFill>
                  <a:srgbClr val="666666"/>
                </a:solidFill>
                <a:latin typeface="Verdana"/>
                <a:cs typeface="Verdana"/>
              </a:rPr>
              <a:t>между</a:t>
            </a:r>
            <a:r>
              <a:rPr dirty="0" sz="1450" spc="-1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 spc="50">
                <a:solidFill>
                  <a:srgbClr val="666666"/>
                </a:solidFill>
                <a:latin typeface="Verdana"/>
                <a:cs typeface="Verdana"/>
              </a:rPr>
              <a:t>Солнцем</a:t>
            </a:r>
            <a:r>
              <a:rPr dirty="0" sz="1450" spc="-1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 spc="70">
                <a:solidFill>
                  <a:srgbClr val="666666"/>
                </a:solidFill>
                <a:latin typeface="Verdana"/>
                <a:cs typeface="Verdana"/>
              </a:rPr>
              <a:t>и</a:t>
            </a:r>
            <a:r>
              <a:rPr dirty="0" sz="1450" spc="-1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 spc="20">
                <a:solidFill>
                  <a:srgbClr val="666666"/>
                </a:solidFill>
                <a:latin typeface="Verdana"/>
                <a:cs typeface="Verdana"/>
              </a:rPr>
              <a:t>планетами</a:t>
            </a:r>
            <a:r>
              <a:rPr dirty="0" sz="1450" spc="-1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 spc="-10">
                <a:solidFill>
                  <a:srgbClr val="666666"/>
                </a:solidFill>
                <a:latin typeface="Verdana"/>
                <a:cs typeface="Verdana"/>
              </a:rPr>
              <a:t>Солнечной </a:t>
            </a:r>
            <a:r>
              <a:rPr dirty="0" sz="1450" spc="45">
                <a:solidFill>
                  <a:srgbClr val="666666"/>
                </a:solidFill>
                <a:latin typeface="Verdana"/>
                <a:cs typeface="Verdana"/>
              </a:rPr>
              <a:t>системы</a:t>
            </a:r>
            <a:r>
              <a:rPr dirty="0" sz="1450" spc="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 spc="50">
                <a:solidFill>
                  <a:srgbClr val="666666"/>
                </a:solidFill>
                <a:latin typeface="Verdana"/>
                <a:cs typeface="Verdana"/>
              </a:rPr>
              <a:t>само</a:t>
            </a:r>
            <a:r>
              <a:rPr dirty="0" sz="1450" spc="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 spc="50">
                <a:solidFill>
                  <a:srgbClr val="666666"/>
                </a:solidFill>
                <a:latin typeface="Verdana"/>
                <a:cs typeface="Verdana"/>
              </a:rPr>
              <a:t>по</a:t>
            </a:r>
            <a:r>
              <a:rPr dirty="0" sz="1450" spc="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666666"/>
                </a:solidFill>
                <a:latin typeface="Verdana"/>
                <a:cs typeface="Verdana"/>
              </a:rPr>
              <a:t>себе</a:t>
            </a:r>
            <a:r>
              <a:rPr dirty="0" sz="1450" spc="1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666666"/>
                </a:solidFill>
                <a:latin typeface="Verdana"/>
                <a:cs typeface="Verdana"/>
              </a:rPr>
              <a:t>без</a:t>
            </a:r>
            <a:r>
              <a:rPr dirty="0" sz="1450" spc="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 spc="-45">
                <a:solidFill>
                  <a:srgbClr val="666666"/>
                </a:solidFill>
                <a:latin typeface="Verdana"/>
                <a:cs typeface="Verdana"/>
              </a:rPr>
              <a:t>каких-</a:t>
            </a:r>
            <a:r>
              <a:rPr dirty="0" sz="1450" spc="50">
                <a:solidFill>
                  <a:srgbClr val="666666"/>
                </a:solidFill>
                <a:latin typeface="Verdana"/>
                <a:cs typeface="Verdana"/>
              </a:rPr>
              <a:t>либо</a:t>
            </a:r>
            <a:r>
              <a:rPr dirty="0" sz="1450" spc="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666666"/>
                </a:solidFill>
                <a:latin typeface="Verdana"/>
                <a:cs typeface="Verdana"/>
              </a:rPr>
              <a:t>внешних</a:t>
            </a:r>
            <a:r>
              <a:rPr dirty="0" sz="1450" spc="1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666666"/>
                </a:solidFill>
                <a:latin typeface="Verdana"/>
                <a:cs typeface="Verdana"/>
              </a:rPr>
              <a:t>воздействий</a:t>
            </a:r>
            <a:r>
              <a:rPr dirty="0" sz="1450" spc="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 spc="70">
                <a:solidFill>
                  <a:srgbClr val="666666"/>
                </a:solidFill>
                <a:latin typeface="Verdana"/>
                <a:cs typeface="Verdana"/>
              </a:rPr>
              <a:t>и</a:t>
            </a:r>
            <a:r>
              <a:rPr dirty="0" sz="1450" spc="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 spc="-10">
                <a:solidFill>
                  <a:srgbClr val="666666"/>
                </a:solidFill>
                <a:latin typeface="Verdana"/>
                <a:cs typeface="Verdana"/>
              </a:rPr>
              <a:t>деятельности человека</a:t>
            </a:r>
            <a:endParaRPr sz="1450">
              <a:latin typeface="Verdana"/>
              <a:cs typeface="Verdana"/>
            </a:endParaRPr>
          </a:p>
          <a:p>
            <a:pPr marL="352425" indent="-339725">
              <a:lnSpc>
                <a:spcPct val="100000"/>
              </a:lnSpc>
              <a:spcBef>
                <a:spcPts val="869"/>
              </a:spcBef>
              <a:buClr>
                <a:srgbClr val="009DDB"/>
              </a:buClr>
              <a:buFont typeface="Tahoma"/>
              <a:buChar char="●"/>
              <a:tabLst>
                <a:tab pos="352425" algn="l"/>
              </a:tabLst>
            </a:pPr>
            <a:r>
              <a:rPr dirty="0" sz="1450">
                <a:solidFill>
                  <a:srgbClr val="666666"/>
                </a:solidFill>
                <a:latin typeface="Verdana"/>
                <a:cs typeface="Verdana"/>
              </a:rPr>
              <a:t>Всему</a:t>
            </a:r>
            <a:r>
              <a:rPr dirty="0" sz="1450" spc="1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 spc="50">
                <a:solidFill>
                  <a:srgbClr val="666666"/>
                </a:solidFill>
                <a:latin typeface="Verdana"/>
                <a:cs typeface="Verdana"/>
              </a:rPr>
              <a:t>виной</a:t>
            </a:r>
            <a:r>
              <a:rPr dirty="0" sz="1450" spc="1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450" spc="-10">
                <a:solidFill>
                  <a:srgbClr val="666666"/>
                </a:solidFill>
                <a:latin typeface="Verdana"/>
                <a:cs typeface="Verdana"/>
              </a:rPr>
              <a:t>человек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21250" y="710724"/>
            <a:ext cx="8395970" cy="0"/>
          </a:xfrm>
          <a:custGeom>
            <a:avLst/>
            <a:gdLst/>
            <a:ahLst/>
            <a:cxnLst/>
            <a:rect l="l" t="t" r="r" b="b"/>
            <a:pathLst>
              <a:path w="8395970" h="0">
                <a:moveTo>
                  <a:pt x="0" y="0"/>
                </a:moveTo>
                <a:lnTo>
                  <a:pt x="8395799" y="0"/>
                </a:lnTo>
              </a:path>
            </a:pathLst>
          </a:custGeom>
          <a:ln w="28574">
            <a:solidFill>
              <a:srgbClr val="009DD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 spc="145"/>
              <a:t>Парниковый</a:t>
            </a:r>
            <a:r>
              <a:rPr dirty="0" spc="55"/>
              <a:t> </a:t>
            </a:r>
            <a:r>
              <a:rPr dirty="0" spc="114"/>
              <a:t>эффект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4976" y="972150"/>
            <a:ext cx="5138823" cy="3772500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421250" y="710724"/>
            <a:ext cx="8395970" cy="0"/>
          </a:xfrm>
          <a:custGeom>
            <a:avLst/>
            <a:gdLst/>
            <a:ahLst/>
            <a:cxnLst/>
            <a:rect l="l" t="t" r="r" b="b"/>
            <a:pathLst>
              <a:path w="8395970" h="0">
                <a:moveTo>
                  <a:pt x="0" y="0"/>
                </a:moveTo>
                <a:lnTo>
                  <a:pt x="8395799" y="0"/>
                </a:lnTo>
              </a:path>
            </a:pathLst>
          </a:custGeom>
          <a:ln w="28574">
            <a:solidFill>
              <a:srgbClr val="009DD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План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94439" y="879075"/>
            <a:ext cx="5196205" cy="245046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358140" indent="-345440">
              <a:lnSpc>
                <a:spcPct val="100000"/>
              </a:lnSpc>
              <a:spcBef>
                <a:spcPts val="680"/>
              </a:spcBef>
              <a:buClr>
                <a:srgbClr val="009DDB"/>
              </a:buClr>
              <a:buFont typeface="Tahoma"/>
              <a:buChar char="●"/>
              <a:tabLst>
                <a:tab pos="358140" algn="l"/>
              </a:tabLst>
            </a:pPr>
            <a:r>
              <a:rPr dirty="0" sz="1500">
                <a:solidFill>
                  <a:srgbClr val="666666"/>
                </a:solidFill>
                <a:latin typeface="Verdana"/>
                <a:cs typeface="Verdana"/>
              </a:rPr>
              <a:t>Что</a:t>
            </a:r>
            <a:r>
              <a:rPr dirty="0" sz="1500" spc="-2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666666"/>
                </a:solidFill>
                <a:latin typeface="Verdana"/>
                <a:cs typeface="Verdana"/>
              </a:rPr>
              <a:t>такое</a:t>
            </a:r>
            <a:r>
              <a:rPr dirty="0" sz="1500" spc="-2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500" spc="95">
                <a:solidFill>
                  <a:srgbClr val="666666"/>
                </a:solidFill>
                <a:latin typeface="Verdana"/>
                <a:cs typeface="Verdana"/>
              </a:rPr>
              <a:t>ЦУР?</a:t>
            </a:r>
            <a:endParaRPr sz="1500">
              <a:latin typeface="Verdana"/>
              <a:cs typeface="Verdana"/>
            </a:endParaRPr>
          </a:p>
          <a:p>
            <a:pPr marL="358140" indent="-345440">
              <a:lnSpc>
                <a:spcPct val="100000"/>
              </a:lnSpc>
              <a:spcBef>
                <a:spcPts val="585"/>
              </a:spcBef>
              <a:buClr>
                <a:srgbClr val="009DDB"/>
              </a:buClr>
              <a:buFont typeface="Tahoma"/>
              <a:buChar char="●"/>
              <a:tabLst>
                <a:tab pos="358140" algn="l"/>
              </a:tabLst>
            </a:pPr>
            <a:r>
              <a:rPr dirty="0" sz="1500">
                <a:solidFill>
                  <a:srgbClr val="666666"/>
                </a:solidFill>
                <a:latin typeface="Verdana"/>
                <a:cs typeface="Verdana"/>
              </a:rPr>
              <a:t>Когда</a:t>
            </a:r>
            <a:r>
              <a:rPr dirty="0" sz="1500" spc="-8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500" spc="95">
                <a:solidFill>
                  <a:srgbClr val="666666"/>
                </a:solidFill>
                <a:latin typeface="Verdana"/>
                <a:cs typeface="Verdana"/>
              </a:rPr>
              <a:t>и</a:t>
            </a:r>
            <a:r>
              <a:rPr dirty="0" sz="1500" spc="-7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500" spc="50">
                <a:solidFill>
                  <a:srgbClr val="666666"/>
                </a:solidFill>
                <a:latin typeface="Verdana"/>
                <a:cs typeface="Verdana"/>
              </a:rPr>
              <a:t>зачем</a:t>
            </a:r>
            <a:r>
              <a:rPr dirty="0" sz="1500" spc="-8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666666"/>
                </a:solidFill>
                <a:latin typeface="Verdana"/>
                <a:cs typeface="Verdana"/>
              </a:rPr>
              <a:t>их</a:t>
            </a:r>
            <a:r>
              <a:rPr dirty="0" sz="1500" spc="-7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500" spc="65">
                <a:solidFill>
                  <a:srgbClr val="666666"/>
                </a:solidFill>
                <a:latin typeface="Verdana"/>
                <a:cs typeface="Verdana"/>
              </a:rPr>
              <a:t>приняли</a:t>
            </a:r>
            <a:endParaRPr sz="1500">
              <a:latin typeface="Verdana"/>
              <a:cs typeface="Verdana"/>
            </a:endParaRPr>
          </a:p>
          <a:p>
            <a:pPr marL="358140" indent="-345440">
              <a:lnSpc>
                <a:spcPct val="100000"/>
              </a:lnSpc>
              <a:spcBef>
                <a:spcPts val="590"/>
              </a:spcBef>
              <a:buClr>
                <a:srgbClr val="009DDB"/>
              </a:buClr>
              <a:buFont typeface="Tahoma"/>
              <a:buChar char="●"/>
              <a:tabLst>
                <a:tab pos="358140" algn="l"/>
              </a:tabLst>
            </a:pPr>
            <a:r>
              <a:rPr dirty="0" sz="1500">
                <a:solidFill>
                  <a:srgbClr val="666666"/>
                </a:solidFill>
                <a:latin typeface="Verdana"/>
                <a:cs typeface="Verdana"/>
              </a:rPr>
              <a:t>Как</a:t>
            </a:r>
            <a:r>
              <a:rPr dirty="0" sz="1500" spc="-10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500" spc="80">
                <a:solidFill>
                  <a:srgbClr val="666666"/>
                </a:solidFill>
                <a:latin typeface="Verdana"/>
                <a:cs typeface="Verdana"/>
              </a:rPr>
              <a:t>они</a:t>
            </a:r>
            <a:r>
              <a:rPr dirty="0" sz="1500" spc="-10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500" spc="40">
                <a:solidFill>
                  <a:srgbClr val="666666"/>
                </a:solidFill>
                <a:latin typeface="Verdana"/>
                <a:cs typeface="Verdana"/>
              </a:rPr>
              <a:t>взаимосвязаны</a:t>
            </a:r>
            <a:endParaRPr sz="1500">
              <a:latin typeface="Verdana"/>
              <a:cs typeface="Verdana"/>
            </a:endParaRPr>
          </a:p>
          <a:p>
            <a:pPr marL="358140" indent="-345440">
              <a:lnSpc>
                <a:spcPct val="100000"/>
              </a:lnSpc>
              <a:spcBef>
                <a:spcPts val="585"/>
              </a:spcBef>
              <a:buClr>
                <a:srgbClr val="009DDB"/>
              </a:buClr>
              <a:buFont typeface="Tahoma"/>
              <a:buChar char="●"/>
              <a:tabLst>
                <a:tab pos="358140" algn="l"/>
              </a:tabLst>
            </a:pPr>
            <a:r>
              <a:rPr dirty="0" sz="1500">
                <a:solidFill>
                  <a:srgbClr val="666666"/>
                </a:solidFill>
                <a:latin typeface="Verdana"/>
                <a:cs typeface="Verdana"/>
              </a:rPr>
              <a:t>Какие</a:t>
            </a:r>
            <a:r>
              <a:rPr dirty="0" sz="1500" spc="7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666666"/>
                </a:solidFill>
                <a:latin typeface="Verdana"/>
                <a:cs typeface="Verdana"/>
              </a:rPr>
              <a:t>обязательства</a:t>
            </a:r>
            <a:r>
              <a:rPr dirty="0" sz="1500" spc="8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500" spc="-20">
                <a:solidFill>
                  <a:srgbClr val="666666"/>
                </a:solidFill>
                <a:latin typeface="Verdana"/>
                <a:cs typeface="Verdana"/>
              </a:rPr>
              <a:t>у</a:t>
            </a:r>
            <a:r>
              <a:rPr dirty="0" sz="1500" spc="7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Verdana"/>
                <a:cs typeface="Verdana"/>
              </a:rPr>
              <a:t>Казахстана</a:t>
            </a:r>
            <a:endParaRPr sz="1500">
              <a:latin typeface="Verdana"/>
              <a:cs typeface="Verdana"/>
            </a:endParaRPr>
          </a:p>
          <a:p>
            <a:pPr marL="358140" indent="-345440">
              <a:lnSpc>
                <a:spcPct val="100000"/>
              </a:lnSpc>
              <a:spcBef>
                <a:spcPts val="585"/>
              </a:spcBef>
              <a:buClr>
                <a:srgbClr val="009DDB"/>
              </a:buClr>
              <a:buFont typeface="Tahoma"/>
              <a:buChar char="●"/>
              <a:tabLst>
                <a:tab pos="358140" algn="l"/>
              </a:tabLst>
            </a:pPr>
            <a:r>
              <a:rPr dirty="0" sz="1500">
                <a:solidFill>
                  <a:srgbClr val="666666"/>
                </a:solidFill>
                <a:latin typeface="Verdana"/>
                <a:cs typeface="Verdana"/>
              </a:rPr>
              <a:t>Глобальное</a:t>
            </a:r>
            <a:r>
              <a:rPr dirty="0" sz="1500" spc="-4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500" spc="55">
                <a:solidFill>
                  <a:srgbClr val="666666"/>
                </a:solidFill>
                <a:latin typeface="Verdana"/>
                <a:cs typeface="Verdana"/>
              </a:rPr>
              <a:t>потепление</a:t>
            </a:r>
            <a:r>
              <a:rPr dirty="0" sz="1500" spc="-4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500" spc="95">
                <a:solidFill>
                  <a:srgbClr val="666666"/>
                </a:solidFill>
                <a:latin typeface="Verdana"/>
                <a:cs typeface="Verdana"/>
              </a:rPr>
              <a:t>и</a:t>
            </a:r>
            <a:r>
              <a:rPr dirty="0" sz="1500" spc="-4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500" spc="80">
                <a:solidFill>
                  <a:srgbClr val="666666"/>
                </a:solidFill>
                <a:latin typeface="Verdana"/>
                <a:cs typeface="Verdana"/>
              </a:rPr>
              <a:t>изменение</a:t>
            </a:r>
            <a:r>
              <a:rPr dirty="0" sz="1500" spc="-4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Verdana"/>
                <a:cs typeface="Verdana"/>
              </a:rPr>
              <a:t>климата.</a:t>
            </a:r>
            <a:endParaRPr sz="1500">
              <a:latin typeface="Verdana"/>
              <a:cs typeface="Verdana"/>
            </a:endParaRPr>
          </a:p>
          <a:p>
            <a:pPr marL="358140" indent="-345440">
              <a:lnSpc>
                <a:spcPct val="100000"/>
              </a:lnSpc>
              <a:spcBef>
                <a:spcPts val="590"/>
              </a:spcBef>
              <a:buClr>
                <a:srgbClr val="009DDB"/>
              </a:buClr>
              <a:buFont typeface="Tahoma"/>
              <a:buChar char="●"/>
              <a:tabLst>
                <a:tab pos="358140" algn="l"/>
              </a:tabLst>
            </a:pPr>
            <a:r>
              <a:rPr dirty="0" sz="1500">
                <a:solidFill>
                  <a:srgbClr val="666666"/>
                </a:solidFill>
                <a:latin typeface="Verdana"/>
                <a:cs typeface="Verdana"/>
              </a:rPr>
              <a:t>Что</a:t>
            </a:r>
            <a:r>
              <a:rPr dirty="0" sz="1500" spc="-4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666666"/>
                </a:solidFill>
                <a:latin typeface="Verdana"/>
                <a:cs typeface="Verdana"/>
              </a:rPr>
              <a:t>такое</a:t>
            </a:r>
            <a:r>
              <a:rPr dirty="0" sz="1500" spc="-3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500" spc="55">
                <a:solidFill>
                  <a:srgbClr val="666666"/>
                </a:solidFill>
                <a:latin typeface="Verdana"/>
                <a:cs typeface="Verdana"/>
              </a:rPr>
              <a:t>парниковый</a:t>
            </a:r>
            <a:r>
              <a:rPr dirty="0" sz="1500" spc="-3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666666"/>
                </a:solidFill>
                <a:latin typeface="Verdana"/>
                <a:cs typeface="Verdana"/>
              </a:rPr>
              <a:t>эффект?</a:t>
            </a:r>
            <a:endParaRPr sz="1500">
              <a:latin typeface="Verdana"/>
              <a:cs typeface="Verdana"/>
            </a:endParaRPr>
          </a:p>
          <a:p>
            <a:pPr marL="358140" indent="-345440">
              <a:lnSpc>
                <a:spcPct val="100000"/>
              </a:lnSpc>
              <a:spcBef>
                <a:spcPts val="585"/>
              </a:spcBef>
              <a:buClr>
                <a:srgbClr val="009DDB"/>
              </a:buClr>
              <a:buFont typeface="Tahoma"/>
              <a:buChar char="●"/>
              <a:tabLst>
                <a:tab pos="358140" algn="l"/>
              </a:tabLst>
            </a:pPr>
            <a:r>
              <a:rPr dirty="0" sz="1500" spc="70">
                <a:solidFill>
                  <a:srgbClr val="666666"/>
                </a:solidFill>
                <a:latin typeface="Verdana"/>
                <a:cs typeface="Verdana"/>
              </a:rPr>
              <a:t>Причины</a:t>
            </a:r>
            <a:endParaRPr sz="1500">
              <a:latin typeface="Verdana"/>
              <a:cs typeface="Verdana"/>
            </a:endParaRPr>
          </a:p>
          <a:p>
            <a:pPr marL="358140" indent="-345440">
              <a:lnSpc>
                <a:spcPct val="100000"/>
              </a:lnSpc>
              <a:spcBef>
                <a:spcPts val="585"/>
              </a:spcBef>
              <a:buClr>
                <a:srgbClr val="009DDB"/>
              </a:buClr>
              <a:buFont typeface="Tahoma"/>
              <a:buChar char="●"/>
              <a:tabLst>
                <a:tab pos="358140" algn="l"/>
              </a:tabLst>
            </a:pPr>
            <a:r>
              <a:rPr dirty="0" sz="1500" spc="45">
                <a:solidFill>
                  <a:srgbClr val="666666"/>
                </a:solidFill>
                <a:latin typeface="Verdana"/>
                <a:cs typeface="Verdana"/>
              </a:rPr>
              <a:t>Последствия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21250" y="710724"/>
            <a:ext cx="8395970" cy="0"/>
          </a:xfrm>
          <a:custGeom>
            <a:avLst/>
            <a:gdLst/>
            <a:ahLst/>
            <a:cxnLst/>
            <a:rect l="l" t="t" r="r" b="b"/>
            <a:pathLst>
              <a:path w="8395970" h="0">
                <a:moveTo>
                  <a:pt x="0" y="0"/>
                </a:moveTo>
                <a:lnTo>
                  <a:pt x="8395799" y="0"/>
                </a:lnTo>
              </a:path>
            </a:pathLst>
          </a:custGeom>
          <a:ln w="28574">
            <a:solidFill>
              <a:srgbClr val="009DD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 spc="145"/>
              <a:t>Парниковые</a:t>
            </a:r>
            <a:r>
              <a:rPr dirty="0" spc="45"/>
              <a:t> </a:t>
            </a:r>
            <a:r>
              <a:rPr dirty="0" spc="110"/>
              <a:t>газы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91999" y="1076724"/>
            <a:ext cx="8143240" cy="322580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336550" indent="-323850">
              <a:lnSpc>
                <a:spcPct val="100000"/>
              </a:lnSpc>
              <a:spcBef>
                <a:spcPts val="175"/>
              </a:spcBef>
              <a:buFont typeface="Tahoma"/>
              <a:buChar char="●"/>
              <a:tabLst>
                <a:tab pos="336550" algn="l"/>
              </a:tabLst>
            </a:pPr>
            <a:r>
              <a:rPr dirty="0" sz="1250" spc="70" b="1">
                <a:solidFill>
                  <a:srgbClr val="009DDB"/>
                </a:solidFill>
                <a:latin typeface="Tahoma"/>
                <a:cs typeface="Tahoma"/>
              </a:rPr>
              <a:t>Водяной</a:t>
            </a:r>
            <a:r>
              <a:rPr dirty="0" sz="1250" spc="10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250" spc="25" b="1">
                <a:solidFill>
                  <a:srgbClr val="009DDB"/>
                </a:solidFill>
                <a:latin typeface="Tahoma"/>
                <a:cs typeface="Tahoma"/>
              </a:rPr>
              <a:t>пар</a:t>
            </a:r>
            <a:endParaRPr sz="1250">
              <a:latin typeface="Tahoma"/>
              <a:cs typeface="Tahoma"/>
            </a:endParaRPr>
          </a:p>
          <a:p>
            <a:pPr lvl="1" marL="793750" marR="5080" indent="-324485">
              <a:lnSpc>
                <a:spcPct val="105000"/>
              </a:lnSpc>
              <a:buFont typeface="Tahoma"/>
              <a:buChar char="○"/>
              <a:tabLst>
                <a:tab pos="793750" algn="l"/>
              </a:tabLst>
            </a:pP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основной</a:t>
            </a:r>
            <a:r>
              <a:rPr dirty="0" sz="1250" spc="7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естественный</a:t>
            </a:r>
            <a:r>
              <a:rPr dirty="0" sz="1250" spc="7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парниковый</a:t>
            </a:r>
            <a:r>
              <a:rPr dirty="0" sz="1250" spc="7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45">
                <a:solidFill>
                  <a:srgbClr val="666666"/>
                </a:solidFill>
                <a:latin typeface="Verdana"/>
                <a:cs typeface="Verdana"/>
              </a:rPr>
              <a:t>газ.</a:t>
            </a:r>
            <a:r>
              <a:rPr dirty="0" sz="1250" spc="7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55">
                <a:solidFill>
                  <a:srgbClr val="666666"/>
                </a:solidFill>
                <a:latin typeface="Verdana"/>
                <a:cs typeface="Verdana"/>
              </a:rPr>
              <a:t>Чем</a:t>
            </a:r>
            <a:r>
              <a:rPr dirty="0" sz="1250" spc="7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выше</a:t>
            </a:r>
            <a:r>
              <a:rPr dirty="0" sz="1250" spc="7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температура</a:t>
            </a:r>
            <a:r>
              <a:rPr dirty="0" sz="1250" spc="7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">
                <a:solidFill>
                  <a:srgbClr val="666666"/>
                </a:solidFill>
                <a:latin typeface="Verdana"/>
                <a:cs typeface="Verdana"/>
              </a:rPr>
              <a:t>планеты,</a:t>
            </a:r>
            <a:r>
              <a:rPr dirty="0" sz="1250" spc="7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тем</a:t>
            </a:r>
            <a:r>
              <a:rPr dirty="0" sz="1250" spc="7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">
                <a:solidFill>
                  <a:srgbClr val="666666"/>
                </a:solidFill>
                <a:latin typeface="Verdana"/>
                <a:cs typeface="Verdana"/>
              </a:rPr>
              <a:t>больше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водяного</a:t>
            </a:r>
            <a:r>
              <a:rPr dirty="0" sz="1250" spc="10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20">
                <a:solidFill>
                  <a:srgbClr val="666666"/>
                </a:solidFill>
                <a:latin typeface="Verdana"/>
                <a:cs typeface="Verdana"/>
              </a:rPr>
              <a:t>пара</a:t>
            </a:r>
            <a:endParaRPr sz="125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130"/>
              </a:spcBef>
              <a:buClr>
                <a:srgbClr val="666666"/>
              </a:buClr>
              <a:buFont typeface="Tahoma"/>
              <a:buChar char="○"/>
            </a:pPr>
            <a:endParaRPr sz="1250">
              <a:latin typeface="Verdana"/>
              <a:cs typeface="Verdana"/>
            </a:endParaRPr>
          </a:p>
          <a:p>
            <a:pPr marL="336550" indent="-323850">
              <a:lnSpc>
                <a:spcPct val="100000"/>
              </a:lnSpc>
              <a:buFont typeface="Tahoma"/>
              <a:buChar char="●"/>
              <a:tabLst>
                <a:tab pos="336550" algn="l"/>
              </a:tabLst>
            </a:pPr>
            <a:r>
              <a:rPr dirty="0" sz="1250" spc="70" b="1">
                <a:solidFill>
                  <a:srgbClr val="009DDB"/>
                </a:solidFill>
                <a:latin typeface="Tahoma"/>
                <a:cs typeface="Tahoma"/>
              </a:rPr>
              <a:t>Углекислый</a:t>
            </a:r>
            <a:r>
              <a:rPr dirty="0" sz="1250" spc="10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250" spc="-25" b="1">
                <a:solidFill>
                  <a:srgbClr val="009DDB"/>
                </a:solidFill>
                <a:latin typeface="Tahoma"/>
                <a:cs typeface="Tahoma"/>
              </a:rPr>
              <a:t>газ</a:t>
            </a:r>
            <a:endParaRPr sz="1250">
              <a:latin typeface="Tahoma"/>
              <a:cs typeface="Tahoma"/>
            </a:endParaRPr>
          </a:p>
          <a:p>
            <a:pPr lvl="1" marL="793750" marR="936625" indent="-324485">
              <a:lnSpc>
                <a:spcPct val="105000"/>
              </a:lnSpc>
              <a:buFont typeface="Tahoma"/>
              <a:buChar char="○"/>
              <a:tabLst>
                <a:tab pos="793750" algn="l"/>
              </a:tabLst>
            </a:pPr>
            <a:r>
              <a:rPr dirty="0" sz="1250" spc="-20">
                <a:solidFill>
                  <a:srgbClr val="666666"/>
                </a:solidFill>
                <a:latin typeface="Verdana"/>
                <a:cs typeface="Verdana"/>
              </a:rPr>
              <a:t>Вулканы,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 пожары, сжигание </a:t>
            </a:r>
            <a:r>
              <a:rPr dirty="0" sz="1250" spc="-10">
                <a:solidFill>
                  <a:srgbClr val="666666"/>
                </a:solidFill>
                <a:latin typeface="Verdana"/>
                <a:cs typeface="Verdana"/>
              </a:rPr>
              <a:t>топлива,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 производство, дыхание </a:t>
            </a:r>
            <a:r>
              <a:rPr dirty="0" sz="1250" spc="-90">
                <a:solidFill>
                  <a:srgbClr val="666666"/>
                </a:solidFill>
                <a:latin typeface="Verdana"/>
                <a:cs typeface="Verdana"/>
              </a:rPr>
              <a:t>-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 все </a:t>
            </a:r>
            <a:r>
              <a:rPr dirty="0" sz="1250" spc="-10">
                <a:solidFill>
                  <a:srgbClr val="666666"/>
                </a:solidFill>
                <a:latin typeface="Verdana"/>
                <a:cs typeface="Verdana"/>
              </a:rPr>
              <a:t>является источником.</a:t>
            </a:r>
            <a:endParaRPr sz="125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130"/>
              </a:spcBef>
              <a:buClr>
                <a:srgbClr val="666666"/>
              </a:buClr>
              <a:buFont typeface="Tahoma"/>
              <a:buChar char="○"/>
            </a:pPr>
            <a:endParaRPr sz="1250">
              <a:latin typeface="Verdana"/>
              <a:cs typeface="Verdana"/>
            </a:endParaRPr>
          </a:p>
          <a:p>
            <a:pPr marL="336550" indent="-323850">
              <a:lnSpc>
                <a:spcPct val="100000"/>
              </a:lnSpc>
              <a:buFont typeface="Tahoma"/>
              <a:buChar char="●"/>
              <a:tabLst>
                <a:tab pos="336550" algn="l"/>
              </a:tabLst>
            </a:pPr>
            <a:r>
              <a:rPr dirty="0" sz="1250" spc="50" b="1">
                <a:solidFill>
                  <a:srgbClr val="009DDB"/>
                </a:solidFill>
                <a:latin typeface="Tahoma"/>
                <a:cs typeface="Tahoma"/>
              </a:rPr>
              <a:t>Метан</a:t>
            </a:r>
            <a:endParaRPr sz="1250">
              <a:latin typeface="Tahoma"/>
              <a:cs typeface="Tahoma"/>
            </a:endParaRPr>
          </a:p>
          <a:p>
            <a:pPr lvl="1" marL="793750" marR="148590" indent="-324485">
              <a:lnSpc>
                <a:spcPct val="105000"/>
              </a:lnSpc>
              <a:buFont typeface="Tahoma"/>
              <a:buChar char="○"/>
              <a:tabLst>
                <a:tab pos="793750" algn="l"/>
              </a:tabLst>
            </a:pP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в</a:t>
            </a:r>
            <a:r>
              <a:rPr dirty="0" sz="1250" spc="3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45">
                <a:solidFill>
                  <a:srgbClr val="666666"/>
                </a:solidFill>
                <a:latin typeface="Verdana"/>
                <a:cs typeface="Verdana"/>
              </a:rPr>
              <a:t>28</a:t>
            </a:r>
            <a:r>
              <a:rPr dirty="0" sz="1250" spc="4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раз</a:t>
            </a:r>
            <a:r>
              <a:rPr dirty="0" sz="1250" spc="4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сильнее</a:t>
            </a:r>
            <a:r>
              <a:rPr dirty="0" sz="1250" spc="4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55">
                <a:solidFill>
                  <a:srgbClr val="666666"/>
                </a:solidFill>
                <a:latin typeface="Verdana"/>
                <a:cs typeface="Verdana"/>
              </a:rPr>
              <a:t>СО2.</a:t>
            </a:r>
            <a:r>
              <a:rPr dirty="0" sz="1250" spc="4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Источники</a:t>
            </a:r>
            <a:r>
              <a:rPr dirty="0" sz="1250" spc="4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0">
                <a:solidFill>
                  <a:srgbClr val="666666"/>
                </a:solidFill>
                <a:latin typeface="Verdana"/>
                <a:cs typeface="Verdana"/>
              </a:rPr>
              <a:t>-</a:t>
            </a:r>
            <a:r>
              <a:rPr dirty="0" sz="1250" spc="4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животноводство,</a:t>
            </a:r>
            <a:r>
              <a:rPr dirty="0" sz="1250" spc="4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рисоводство,</a:t>
            </a:r>
            <a:r>
              <a:rPr dirty="0" sz="1250" spc="4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горение</a:t>
            </a:r>
            <a:r>
              <a:rPr dirty="0" sz="1250" spc="4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">
                <a:solidFill>
                  <a:srgbClr val="666666"/>
                </a:solidFill>
                <a:latin typeface="Verdana"/>
                <a:cs typeface="Verdana"/>
              </a:rPr>
              <a:t>биомассы,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мусорные</a:t>
            </a:r>
            <a:r>
              <a:rPr dirty="0" sz="1250" spc="21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">
                <a:solidFill>
                  <a:srgbClr val="666666"/>
                </a:solidFill>
                <a:latin typeface="Verdana"/>
                <a:cs typeface="Verdana"/>
              </a:rPr>
              <a:t>полигоны.</a:t>
            </a:r>
            <a:endParaRPr sz="125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130"/>
              </a:spcBef>
              <a:buClr>
                <a:srgbClr val="666666"/>
              </a:buClr>
              <a:buFont typeface="Tahoma"/>
              <a:buChar char="○"/>
            </a:pPr>
            <a:endParaRPr sz="1250">
              <a:latin typeface="Verdana"/>
              <a:cs typeface="Verdana"/>
            </a:endParaRPr>
          </a:p>
          <a:p>
            <a:pPr marL="336550" indent="-323850">
              <a:lnSpc>
                <a:spcPct val="100000"/>
              </a:lnSpc>
              <a:buFont typeface="Tahoma"/>
              <a:buChar char="●"/>
              <a:tabLst>
                <a:tab pos="336550" algn="l"/>
              </a:tabLst>
            </a:pPr>
            <a:r>
              <a:rPr dirty="0" sz="1250" spc="70" b="1">
                <a:solidFill>
                  <a:srgbClr val="009DDB"/>
                </a:solidFill>
                <a:latin typeface="Tahoma"/>
                <a:cs typeface="Tahoma"/>
              </a:rPr>
              <a:t>Закись</a:t>
            </a:r>
            <a:r>
              <a:rPr dirty="0" sz="1250" spc="30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250" spc="-10" b="1">
                <a:solidFill>
                  <a:srgbClr val="009DDB"/>
                </a:solidFill>
                <a:latin typeface="Tahoma"/>
                <a:cs typeface="Tahoma"/>
              </a:rPr>
              <a:t>азота</a:t>
            </a:r>
            <a:endParaRPr sz="1250">
              <a:latin typeface="Tahoma"/>
              <a:cs typeface="Tahoma"/>
            </a:endParaRPr>
          </a:p>
          <a:p>
            <a:pPr algn="just" lvl="1" marL="791210" marR="443230" indent="-321945">
              <a:lnSpc>
                <a:spcPct val="105000"/>
              </a:lnSpc>
              <a:buFont typeface="Tahoma"/>
              <a:buChar char="○"/>
              <a:tabLst>
                <a:tab pos="793750" algn="l"/>
              </a:tabLst>
            </a:pPr>
            <a:r>
              <a:rPr dirty="0" sz="1250" spc="25">
                <a:solidFill>
                  <a:srgbClr val="666666"/>
                </a:solidFill>
                <a:latin typeface="Verdana"/>
                <a:cs typeface="Verdana"/>
              </a:rPr>
              <a:t>в</a:t>
            </a:r>
            <a:r>
              <a:rPr dirty="0" sz="1250" spc="-10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">
                <a:solidFill>
                  <a:srgbClr val="666666"/>
                </a:solidFill>
                <a:latin typeface="Verdana"/>
                <a:cs typeface="Verdana"/>
              </a:rPr>
              <a:t>300</a:t>
            </a:r>
            <a:r>
              <a:rPr dirty="0" sz="1250" spc="-10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20">
                <a:solidFill>
                  <a:srgbClr val="666666"/>
                </a:solidFill>
                <a:latin typeface="Verdana"/>
                <a:cs typeface="Verdana"/>
              </a:rPr>
              <a:t>раз</a:t>
            </a:r>
            <a:r>
              <a:rPr dirty="0" sz="1250" spc="-10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25">
                <a:solidFill>
                  <a:srgbClr val="666666"/>
                </a:solidFill>
                <a:latin typeface="Verdana"/>
                <a:cs typeface="Verdana"/>
              </a:rPr>
              <a:t>пагубнее</a:t>
            </a:r>
            <a:r>
              <a:rPr dirty="0" sz="1250" spc="-10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15">
                <a:solidFill>
                  <a:srgbClr val="666666"/>
                </a:solidFill>
                <a:latin typeface="Verdana"/>
                <a:cs typeface="Verdana"/>
              </a:rPr>
              <a:t>углекислого</a:t>
            </a:r>
            <a:r>
              <a:rPr dirty="0" sz="1250" spc="-10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40">
                <a:solidFill>
                  <a:srgbClr val="666666"/>
                </a:solidFill>
                <a:latin typeface="Verdana"/>
                <a:cs typeface="Verdana"/>
              </a:rPr>
              <a:t>газа.</a:t>
            </a:r>
            <a:r>
              <a:rPr dirty="0" sz="1250" spc="-10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30">
                <a:solidFill>
                  <a:srgbClr val="666666"/>
                </a:solidFill>
                <a:latin typeface="Verdana"/>
                <a:cs typeface="Verdana"/>
              </a:rPr>
              <a:t>Источники</a:t>
            </a:r>
            <a:r>
              <a:rPr dirty="0" sz="1250" spc="-10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85">
                <a:solidFill>
                  <a:srgbClr val="666666"/>
                </a:solidFill>
                <a:latin typeface="Verdana"/>
                <a:cs typeface="Verdana"/>
              </a:rPr>
              <a:t>-</a:t>
            </a:r>
            <a:r>
              <a:rPr dirty="0" sz="1250" spc="-10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35">
                <a:solidFill>
                  <a:srgbClr val="666666"/>
                </a:solidFill>
                <a:latin typeface="Verdana"/>
                <a:cs typeface="Verdana"/>
              </a:rPr>
              <a:t>производство</a:t>
            </a:r>
            <a:r>
              <a:rPr dirty="0" sz="1250" spc="-10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60">
                <a:solidFill>
                  <a:srgbClr val="666666"/>
                </a:solidFill>
                <a:latin typeface="Verdana"/>
                <a:cs typeface="Verdana"/>
              </a:rPr>
              <a:t>и</a:t>
            </a:r>
            <a:r>
              <a:rPr dirty="0" sz="1250" spc="-10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30">
                <a:solidFill>
                  <a:srgbClr val="666666"/>
                </a:solidFill>
                <a:latin typeface="Verdana"/>
                <a:cs typeface="Verdana"/>
              </a:rPr>
              <a:t>использование</a:t>
            </a:r>
            <a:r>
              <a:rPr dirty="0" sz="1250" spc="15">
                <a:solidFill>
                  <a:srgbClr val="666666"/>
                </a:solidFill>
                <a:latin typeface="Verdana"/>
                <a:cs typeface="Verdana"/>
              </a:rPr>
              <a:t> 	синтетических</a:t>
            </a:r>
            <a:r>
              <a:rPr dirty="0" sz="1250" spc="-10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10">
                <a:solidFill>
                  <a:srgbClr val="666666"/>
                </a:solidFill>
                <a:latin typeface="Verdana"/>
                <a:cs typeface="Verdana"/>
              </a:rPr>
              <a:t>удобрения,</a:t>
            </a:r>
            <a:r>
              <a:rPr dirty="0" sz="1250" spc="-10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35">
                <a:solidFill>
                  <a:srgbClr val="666666"/>
                </a:solidFill>
                <a:latin typeface="Verdana"/>
                <a:cs typeface="Verdana"/>
              </a:rPr>
              <a:t>автомобили</a:t>
            </a:r>
            <a:r>
              <a:rPr dirty="0" sz="1250" spc="-10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15">
                <a:solidFill>
                  <a:srgbClr val="666666"/>
                </a:solidFill>
                <a:latin typeface="Verdana"/>
                <a:cs typeface="Verdana"/>
              </a:rPr>
              <a:t>на</a:t>
            </a:r>
            <a:r>
              <a:rPr dirty="0" sz="1250" spc="-10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40">
                <a:solidFill>
                  <a:srgbClr val="666666"/>
                </a:solidFill>
                <a:latin typeface="Verdana"/>
                <a:cs typeface="Verdana"/>
              </a:rPr>
              <a:t>бензине</a:t>
            </a:r>
            <a:r>
              <a:rPr dirty="0" sz="1250" spc="-10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60">
                <a:solidFill>
                  <a:srgbClr val="666666"/>
                </a:solidFill>
                <a:latin typeface="Verdana"/>
                <a:cs typeface="Verdana"/>
              </a:rPr>
              <a:t>и</a:t>
            </a:r>
            <a:r>
              <a:rPr dirty="0" sz="1250" spc="-10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дизеле,</a:t>
            </a:r>
            <a:r>
              <a:rPr dirty="0" sz="1250" spc="-10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15">
                <a:solidFill>
                  <a:srgbClr val="666666"/>
                </a:solidFill>
                <a:latin typeface="Verdana"/>
                <a:cs typeface="Verdana"/>
              </a:rPr>
              <a:t>животноводство.</a:t>
            </a:r>
            <a:r>
              <a:rPr dirty="0" sz="1250" spc="-10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80">
                <a:solidFill>
                  <a:srgbClr val="666666"/>
                </a:solidFill>
                <a:latin typeface="Verdana"/>
                <a:cs typeface="Verdana"/>
              </a:rPr>
              <a:t>6%</a:t>
            </a:r>
            <a:r>
              <a:rPr dirty="0" sz="1250" spc="-10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0">
                <a:solidFill>
                  <a:srgbClr val="666666"/>
                </a:solidFill>
                <a:latin typeface="Verdana"/>
                <a:cs typeface="Verdana"/>
              </a:rPr>
              <a:t>	</a:t>
            </a:r>
            <a:r>
              <a:rPr dirty="0" sz="1250" spc="15">
                <a:solidFill>
                  <a:srgbClr val="666666"/>
                </a:solidFill>
                <a:latin typeface="Verdana"/>
                <a:cs typeface="Verdana"/>
              </a:rPr>
              <a:t>глобального</a:t>
            </a:r>
            <a:r>
              <a:rPr dirty="0" sz="1250" spc="-10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25">
                <a:solidFill>
                  <a:srgbClr val="666666"/>
                </a:solidFill>
                <a:latin typeface="Verdana"/>
                <a:cs typeface="Verdana"/>
              </a:rPr>
              <a:t>потепления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21250" y="710724"/>
            <a:ext cx="8395970" cy="0"/>
          </a:xfrm>
          <a:custGeom>
            <a:avLst/>
            <a:gdLst/>
            <a:ahLst/>
            <a:cxnLst/>
            <a:rect l="l" t="t" r="r" b="b"/>
            <a:pathLst>
              <a:path w="8395970" h="0">
                <a:moveTo>
                  <a:pt x="0" y="0"/>
                </a:moveTo>
                <a:lnTo>
                  <a:pt x="8395799" y="0"/>
                </a:lnTo>
              </a:path>
            </a:pathLst>
          </a:custGeom>
          <a:ln w="28574">
            <a:solidFill>
              <a:srgbClr val="009DD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 spc="155"/>
              <a:t>Источники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7499" y="809575"/>
            <a:ext cx="4664075" cy="396875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336550" indent="-323850">
              <a:lnSpc>
                <a:spcPct val="100000"/>
              </a:lnSpc>
              <a:spcBef>
                <a:spcPts val="325"/>
              </a:spcBef>
              <a:buFont typeface="Tahoma"/>
              <a:buChar char="●"/>
              <a:tabLst>
                <a:tab pos="336550" algn="l"/>
              </a:tabLst>
            </a:pPr>
            <a:r>
              <a:rPr dirty="0" sz="1250" spc="-25" b="1">
                <a:solidFill>
                  <a:srgbClr val="009DDB"/>
                </a:solidFill>
                <a:latin typeface="Tahoma"/>
                <a:cs typeface="Tahoma"/>
              </a:rPr>
              <a:t>СО2</a:t>
            </a:r>
            <a:endParaRPr sz="1250">
              <a:latin typeface="Tahoma"/>
              <a:cs typeface="Tahoma"/>
            </a:endParaRPr>
          </a:p>
          <a:p>
            <a:pPr lvl="1" marL="793750" indent="-323850">
              <a:lnSpc>
                <a:spcPct val="100000"/>
              </a:lnSpc>
              <a:spcBef>
                <a:spcPts val="225"/>
              </a:spcBef>
              <a:buFont typeface="Tahoma"/>
              <a:buChar char="○"/>
              <a:tabLst>
                <a:tab pos="793750" algn="l"/>
              </a:tabLst>
            </a:pP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сжигание</a:t>
            </a:r>
            <a:r>
              <a:rPr dirty="0" sz="1250" spc="-3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топлива</a:t>
            </a:r>
            <a:r>
              <a:rPr dirty="0" sz="1250" spc="-3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0">
                <a:solidFill>
                  <a:srgbClr val="666666"/>
                </a:solidFill>
                <a:latin typeface="Verdana"/>
                <a:cs typeface="Verdana"/>
              </a:rPr>
              <a:t>-</a:t>
            </a:r>
            <a:r>
              <a:rPr dirty="0" sz="1250" spc="-3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20">
                <a:solidFill>
                  <a:srgbClr val="666666"/>
                </a:solidFill>
                <a:latin typeface="Verdana"/>
                <a:cs typeface="Verdana"/>
              </a:rPr>
              <a:t>87%.</a:t>
            </a:r>
            <a:endParaRPr sz="1250">
              <a:latin typeface="Verdana"/>
              <a:cs typeface="Verdana"/>
            </a:endParaRPr>
          </a:p>
          <a:p>
            <a:pPr lvl="1" marL="793750" indent="-323850">
              <a:lnSpc>
                <a:spcPct val="100000"/>
              </a:lnSpc>
              <a:spcBef>
                <a:spcPts val="225"/>
              </a:spcBef>
              <a:buFont typeface="Tahoma"/>
              <a:buChar char="○"/>
              <a:tabLst>
                <a:tab pos="793750" algn="l"/>
              </a:tabLst>
            </a:pP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вырубка</a:t>
            </a:r>
            <a:r>
              <a:rPr dirty="0" sz="1250" spc="-114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лесов</a:t>
            </a:r>
            <a:r>
              <a:rPr dirty="0" sz="1250" spc="-11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-</a:t>
            </a:r>
            <a:r>
              <a:rPr dirty="0" sz="1250" spc="22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25">
                <a:solidFill>
                  <a:srgbClr val="666666"/>
                </a:solidFill>
                <a:latin typeface="Verdana"/>
                <a:cs typeface="Verdana"/>
              </a:rPr>
              <a:t>9%.</a:t>
            </a:r>
            <a:endParaRPr sz="1250">
              <a:latin typeface="Verdana"/>
              <a:cs typeface="Verdana"/>
            </a:endParaRPr>
          </a:p>
          <a:p>
            <a:pPr lvl="1" marL="793750" indent="-323850">
              <a:lnSpc>
                <a:spcPct val="100000"/>
              </a:lnSpc>
              <a:spcBef>
                <a:spcPts val="225"/>
              </a:spcBef>
              <a:buFont typeface="Tahoma"/>
              <a:buChar char="○"/>
              <a:tabLst>
                <a:tab pos="793750" algn="l"/>
              </a:tabLst>
            </a:pP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промышленные</a:t>
            </a:r>
            <a:r>
              <a:rPr dirty="0" sz="1250" spc="114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процессы</a:t>
            </a:r>
            <a:r>
              <a:rPr dirty="0" sz="1250" spc="12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0">
                <a:solidFill>
                  <a:srgbClr val="666666"/>
                </a:solidFill>
                <a:latin typeface="Verdana"/>
                <a:cs typeface="Verdana"/>
              </a:rPr>
              <a:t>-</a:t>
            </a:r>
            <a:r>
              <a:rPr dirty="0" sz="1250" spc="12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25">
                <a:solidFill>
                  <a:srgbClr val="666666"/>
                </a:solidFill>
                <a:latin typeface="Verdana"/>
                <a:cs typeface="Verdana"/>
              </a:rPr>
              <a:t>4%</a:t>
            </a:r>
            <a:endParaRPr sz="125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430"/>
              </a:spcBef>
              <a:buClr>
                <a:srgbClr val="666666"/>
              </a:buClr>
              <a:buFont typeface="Tahoma"/>
              <a:buChar char="○"/>
            </a:pPr>
            <a:endParaRPr sz="1250">
              <a:latin typeface="Verdana"/>
              <a:cs typeface="Verdana"/>
            </a:endParaRPr>
          </a:p>
          <a:p>
            <a:pPr marL="336550" indent="-323850">
              <a:lnSpc>
                <a:spcPct val="100000"/>
              </a:lnSpc>
              <a:buFont typeface="Tahoma"/>
              <a:buChar char="●"/>
              <a:tabLst>
                <a:tab pos="336550" algn="l"/>
              </a:tabLst>
            </a:pPr>
            <a:r>
              <a:rPr dirty="0" sz="1250" spc="50" b="1">
                <a:solidFill>
                  <a:srgbClr val="009DDB"/>
                </a:solidFill>
                <a:latin typeface="Tahoma"/>
                <a:cs typeface="Tahoma"/>
              </a:rPr>
              <a:t>Метан</a:t>
            </a:r>
            <a:endParaRPr sz="1250">
              <a:latin typeface="Tahoma"/>
              <a:cs typeface="Tahoma"/>
            </a:endParaRPr>
          </a:p>
          <a:p>
            <a:pPr lvl="1" marL="793750" indent="-323850">
              <a:lnSpc>
                <a:spcPct val="100000"/>
              </a:lnSpc>
              <a:spcBef>
                <a:spcPts val="225"/>
              </a:spcBef>
              <a:buFont typeface="Tahoma"/>
              <a:buChar char="○"/>
              <a:tabLst>
                <a:tab pos="793750" algn="l"/>
              </a:tabLst>
            </a:pP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производство</a:t>
            </a:r>
            <a:r>
              <a:rPr dirty="0" sz="1250" spc="2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55">
                <a:solidFill>
                  <a:srgbClr val="666666"/>
                </a:solidFill>
                <a:latin typeface="Verdana"/>
                <a:cs typeface="Verdana"/>
              </a:rPr>
              <a:t>и</a:t>
            </a:r>
            <a:r>
              <a:rPr dirty="0" sz="1250" spc="2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использование</a:t>
            </a:r>
            <a:r>
              <a:rPr dirty="0" sz="1250" spc="2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топлива</a:t>
            </a:r>
            <a:r>
              <a:rPr dirty="0" sz="1250" spc="2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0">
                <a:solidFill>
                  <a:srgbClr val="666666"/>
                </a:solidFill>
                <a:latin typeface="Verdana"/>
                <a:cs typeface="Verdana"/>
              </a:rPr>
              <a:t>-</a:t>
            </a:r>
            <a:r>
              <a:rPr dirty="0" sz="1250" spc="2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0">
                <a:solidFill>
                  <a:srgbClr val="666666"/>
                </a:solidFill>
                <a:latin typeface="Verdana"/>
                <a:cs typeface="Verdana"/>
              </a:rPr>
              <a:t>33%.</a:t>
            </a:r>
            <a:endParaRPr sz="1250">
              <a:latin typeface="Verdana"/>
              <a:cs typeface="Verdana"/>
            </a:endParaRPr>
          </a:p>
          <a:p>
            <a:pPr lvl="1" marL="793750" indent="-323850">
              <a:lnSpc>
                <a:spcPct val="100000"/>
              </a:lnSpc>
              <a:spcBef>
                <a:spcPts val="225"/>
              </a:spcBef>
              <a:buFont typeface="Tahoma"/>
              <a:buChar char="○"/>
              <a:tabLst>
                <a:tab pos="793750" algn="l"/>
              </a:tabLst>
            </a:pP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Животноводство</a:t>
            </a:r>
            <a:r>
              <a:rPr dirty="0" sz="1250" spc="2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0">
                <a:solidFill>
                  <a:srgbClr val="666666"/>
                </a:solidFill>
                <a:latin typeface="Verdana"/>
                <a:cs typeface="Verdana"/>
              </a:rPr>
              <a:t>-</a:t>
            </a:r>
            <a:r>
              <a:rPr dirty="0" sz="1250" spc="2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20">
                <a:solidFill>
                  <a:srgbClr val="666666"/>
                </a:solidFill>
                <a:latin typeface="Verdana"/>
                <a:cs typeface="Verdana"/>
              </a:rPr>
              <a:t>27%.</a:t>
            </a:r>
            <a:endParaRPr sz="1250">
              <a:latin typeface="Verdana"/>
              <a:cs typeface="Verdana"/>
            </a:endParaRPr>
          </a:p>
          <a:p>
            <a:pPr lvl="1" marL="793750" indent="-323850">
              <a:lnSpc>
                <a:spcPct val="100000"/>
              </a:lnSpc>
              <a:spcBef>
                <a:spcPts val="225"/>
              </a:spcBef>
              <a:buFont typeface="Tahoma"/>
              <a:buChar char="○"/>
              <a:tabLst>
                <a:tab pos="793750" algn="l"/>
              </a:tabLst>
            </a:pP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Свалки</a:t>
            </a:r>
            <a:r>
              <a:rPr dirty="0" sz="1250" spc="-9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0">
                <a:solidFill>
                  <a:srgbClr val="666666"/>
                </a:solidFill>
                <a:latin typeface="Verdana"/>
                <a:cs typeface="Verdana"/>
              </a:rPr>
              <a:t>- </a:t>
            </a:r>
            <a:r>
              <a:rPr dirty="0" sz="1250" spc="-20">
                <a:solidFill>
                  <a:srgbClr val="666666"/>
                </a:solidFill>
                <a:latin typeface="Verdana"/>
                <a:cs typeface="Verdana"/>
              </a:rPr>
              <a:t>16%.</a:t>
            </a:r>
            <a:endParaRPr sz="1250">
              <a:latin typeface="Verdana"/>
              <a:cs typeface="Verdana"/>
            </a:endParaRPr>
          </a:p>
          <a:p>
            <a:pPr lvl="1" marL="793750" indent="-323850">
              <a:lnSpc>
                <a:spcPct val="100000"/>
              </a:lnSpc>
              <a:spcBef>
                <a:spcPts val="225"/>
              </a:spcBef>
              <a:buFont typeface="Tahoma"/>
              <a:buChar char="○"/>
              <a:tabLst>
                <a:tab pos="793750" algn="l"/>
              </a:tabLst>
            </a:pP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сжигание</a:t>
            </a:r>
            <a:r>
              <a:rPr dirty="0" sz="1250" spc="4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биомассы</a:t>
            </a:r>
            <a:r>
              <a:rPr dirty="0" sz="1250" spc="4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0">
                <a:solidFill>
                  <a:srgbClr val="666666"/>
                </a:solidFill>
                <a:latin typeface="Verdana"/>
                <a:cs typeface="Verdana"/>
              </a:rPr>
              <a:t>-</a:t>
            </a:r>
            <a:r>
              <a:rPr dirty="0" sz="1250" spc="4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320">
                <a:solidFill>
                  <a:srgbClr val="666666"/>
                </a:solidFill>
                <a:latin typeface="Verdana"/>
                <a:cs typeface="Verdana"/>
              </a:rPr>
              <a:t>11%.</a:t>
            </a:r>
            <a:endParaRPr sz="1250">
              <a:latin typeface="Verdana"/>
              <a:cs typeface="Verdana"/>
            </a:endParaRPr>
          </a:p>
          <a:p>
            <a:pPr lvl="1" marL="793750" indent="-323850">
              <a:lnSpc>
                <a:spcPct val="100000"/>
              </a:lnSpc>
              <a:spcBef>
                <a:spcPts val="225"/>
              </a:spcBef>
              <a:buFont typeface="Tahoma"/>
              <a:buChar char="○"/>
              <a:tabLst>
                <a:tab pos="793750" algn="l"/>
              </a:tabLst>
            </a:pP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Рисоводство</a:t>
            </a:r>
            <a:r>
              <a:rPr dirty="0" sz="1250" spc="4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0">
                <a:solidFill>
                  <a:srgbClr val="666666"/>
                </a:solidFill>
                <a:latin typeface="Verdana"/>
                <a:cs typeface="Verdana"/>
              </a:rPr>
              <a:t>-</a:t>
            </a:r>
            <a:r>
              <a:rPr dirty="0" sz="1250" spc="4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25">
                <a:solidFill>
                  <a:srgbClr val="666666"/>
                </a:solidFill>
                <a:latin typeface="Verdana"/>
                <a:cs typeface="Verdana"/>
              </a:rPr>
              <a:t>9%.</a:t>
            </a:r>
            <a:endParaRPr sz="1250">
              <a:latin typeface="Verdana"/>
              <a:cs typeface="Verdana"/>
            </a:endParaRPr>
          </a:p>
          <a:p>
            <a:pPr lvl="1" marL="793750" indent="-323850">
              <a:lnSpc>
                <a:spcPct val="100000"/>
              </a:lnSpc>
              <a:spcBef>
                <a:spcPts val="225"/>
              </a:spcBef>
              <a:buFont typeface="Tahoma"/>
              <a:buChar char="○"/>
              <a:tabLst>
                <a:tab pos="793750" algn="l"/>
              </a:tabLst>
            </a:pP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биотопливо </a:t>
            </a:r>
            <a:r>
              <a:rPr dirty="0" sz="1250" spc="-90">
                <a:solidFill>
                  <a:srgbClr val="666666"/>
                </a:solidFill>
                <a:latin typeface="Verdana"/>
                <a:cs typeface="Verdana"/>
              </a:rPr>
              <a:t>-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25">
                <a:solidFill>
                  <a:srgbClr val="666666"/>
                </a:solidFill>
                <a:latin typeface="Verdana"/>
                <a:cs typeface="Verdana"/>
              </a:rPr>
              <a:t>4%.</a:t>
            </a:r>
            <a:endParaRPr sz="125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430"/>
              </a:spcBef>
              <a:buClr>
                <a:srgbClr val="666666"/>
              </a:buClr>
              <a:buFont typeface="Tahoma"/>
              <a:buChar char="○"/>
            </a:pPr>
            <a:endParaRPr sz="1250">
              <a:latin typeface="Verdana"/>
              <a:cs typeface="Verdana"/>
            </a:endParaRPr>
          </a:p>
          <a:p>
            <a:pPr marL="336550" indent="-323850">
              <a:lnSpc>
                <a:spcPct val="100000"/>
              </a:lnSpc>
              <a:buFont typeface="Tahoma"/>
              <a:buChar char="●"/>
              <a:tabLst>
                <a:tab pos="336550" algn="l"/>
              </a:tabLst>
            </a:pPr>
            <a:r>
              <a:rPr dirty="0" sz="1250" spc="95" b="1">
                <a:solidFill>
                  <a:srgbClr val="009DDB"/>
                </a:solidFill>
                <a:latin typeface="Tahoma"/>
                <a:cs typeface="Tahoma"/>
              </a:rPr>
              <a:t>Оксид</a:t>
            </a:r>
            <a:r>
              <a:rPr dirty="0" sz="1250" spc="15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250" spc="-10" b="1">
                <a:solidFill>
                  <a:srgbClr val="009DDB"/>
                </a:solidFill>
                <a:latin typeface="Tahoma"/>
                <a:cs typeface="Tahoma"/>
              </a:rPr>
              <a:t>азота</a:t>
            </a:r>
            <a:endParaRPr sz="1250">
              <a:latin typeface="Tahoma"/>
              <a:cs typeface="Tahoma"/>
            </a:endParaRPr>
          </a:p>
          <a:p>
            <a:pPr lvl="1" marL="793750" indent="-323850">
              <a:lnSpc>
                <a:spcPct val="100000"/>
              </a:lnSpc>
              <a:spcBef>
                <a:spcPts val="225"/>
              </a:spcBef>
              <a:buFont typeface="Tahoma"/>
              <a:buChar char="○"/>
              <a:tabLst>
                <a:tab pos="793750" algn="l"/>
              </a:tabLst>
            </a:pPr>
            <a:r>
              <a:rPr dirty="0" sz="1250" spc="-70">
                <a:solidFill>
                  <a:srgbClr val="666666"/>
                </a:solidFill>
                <a:latin typeface="Verdana"/>
                <a:cs typeface="Verdana"/>
              </a:rPr>
              <a:t>С/Х</a:t>
            </a:r>
            <a:r>
              <a:rPr dirty="0" sz="1250" spc="-10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0">
                <a:solidFill>
                  <a:srgbClr val="666666"/>
                </a:solidFill>
                <a:latin typeface="Verdana"/>
                <a:cs typeface="Verdana"/>
              </a:rPr>
              <a:t>-</a:t>
            </a:r>
            <a:r>
              <a:rPr dirty="0" sz="1250" spc="-10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20">
                <a:solidFill>
                  <a:srgbClr val="666666"/>
                </a:solidFill>
                <a:latin typeface="Verdana"/>
                <a:cs typeface="Verdana"/>
              </a:rPr>
              <a:t>67%.</a:t>
            </a:r>
            <a:endParaRPr sz="1250">
              <a:latin typeface="Verdana"/>
              <a:cs typeface="Verdana"/>
            </a:endParaRPr>
          </a:p>
          <a:p>
            <a:pPr lvl="1" marL="793750" indent="-323850">
              <a:lnSpc>
                <a:spcPct val="100000"/>
              </a:lnSpc>
              <a:spcBef>
                <a:spcPts val="225"/>
              </a:spcBef>
              <a:buFont typeface="Tahoma"/>
              <a:buChar char="○"/>
              <a:tabLst>
                <a:tab pos="793750" algn="l"/>
              </a:tabLst>
            </a:pP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сжигание</a:t>
            </a:r>
            <a:r>
              <a:rPr dirty="0" sz="1250" spc="2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топлива</a:t>
            </a:r>
            <a:r>
              <a:rPr dirty="0" sz="1250" spc="2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55">
                <a:solidFill>
                  <a:srgbClr val="666666"/>
                </a:solidFill>
                <a:latin typeface="Verdana"/>
                <a:cs typeface="Verdana"/>
              </a:rPr>
              <a:t>и</a:t>
            </a:r>
            <a:r>
              <a:rPr dirty="0" sz="1250" spc="2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промышленность</a:t>
            </a:r>
            <a:r>
              <a:rPr dirty="0" sz="1250" spc="2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0">
                <a:solidFill>
                  <a:srgbClr val="666666"/>
                </a:solidFill>
                <a:latin typeface="Verdana"/>
                <a:cs typeface="Verdana"/>
              </a:rPr>
              <a:t>-</a:t>
            </a:r>
            <a:r>
              <a:rPr dirty="0" sz="1250" spc="2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20">
                <a:solidFill>
                  <a:srgbClr val="666666"/>
                </a:solidFill>
                <a:latin typeface="Verdana"/>
                <a:cs typeface="Verdana"/>
              </a:rPr>
              <a:t>10%.</a:t>
            </a:r>
            <a:endParaRPr sz="1250">
              <a:latin typeface="Verdana"/>
              <a:cs typeface="Verdana"/>
            </a:endParaRPr>
          </a:p>
          <a:p>
            <a:pPr lvl="1" marL="793750" indent="-323850">
              <a:lnSpc>
                <a:spcPct val="100000"/>
              </a:lnSpc>
              <a:spcBef>
                <a:spcPts val="225"/>
              </a:spcBef>
              <a:buFont typeface="Tahoma"/>
              <a:buChar char="○"/>
              <a:tabLst>
                <a:tab pos="793750" algn="l"/>
              </a:tabLst>
            </a:pP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сжигание</a:t>
            </a:r>
            <a:r>
              <a:rPr dirty="0" sz="1250" spc="4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биомассы</a:t>
            </a:r>
            <a:r>
              <a:rPr dirty="0" sz="1250" spc="4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0">
                <a:solidFill>
                  <a:srgbClr val="666666"/>
                </a:solidFill>
                <a:latin typeface="Verdana"/>
                <a:cs typeface="Verdana"/>
              </a:rPr>
              <a:t>-</a:t>
            </a:r>
            <a:r>
              <a:rPr dirty="0" sz="1250" spc="4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20">
                <a:solidFill>
                  <a:srgbClr val="666666"/>
                </a:solidFill>
                <a:latin typeface="Verdana"/>
                <a:cs typeface="Verdana"/>
              </a:rPr>
              <a:t>10%.</a:t>
            </a:r>
            <a:endParaRPr sz="1250">
              <a:latin typeface="Verdana"/>
              <a:cs typeface="Verdana"/>
            </a:endParaRPr>
          </a:p>
          <a:p>
            <a:pPr lvl="1" marL="793750" indent="-323850">
              <a:lnSpc>
                <a:spcPct val="100000"/>
              </a:lnSpc>
              <a:spcBef>
                <a:spcPts val="225"/>
              </a:spcBef>
              <a:buFont typeface="Tahoma"/>
              <a:buChar char="○"/>
              <a:tabLst>
                <a:tab pos="793750" algn="l"/>
              </a:tabLst>
            </a:pPr>
            <a:r>
              <a:rPr dirty="0" sz="1250" spc="-10">
                <a:solidFill>
                  <a:srgbClr val="666666"/>
                </a:solidFill>
                <a:latin typeface="Verdana"/>
                <a:cs typeface="Verdana"/>
              </a:rPr>
              <a:t>сточные</a:t>
            </a:r>
            <a:r>
              <a:rPr dirty="0" sz="1250" spc="-5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>
                <a:solidFill>
                  <a:srgbClr val="666666"/>
                </a:solidFill>
                <a:latin typeface="Verdana"/>
                <a:cs typeface="Verdana"/>
              </a:rPr>
              <a:t>воды</a:t>
            </a:r>
            <a:r>
              <a:rPr dirty="0" sz="1250" spc="-5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25">
                <a:solidFill>
                  <a:srgbClr val="666666"/>
                </a:solidFill>
                <a:latin typeface="Verdana"/>
                <a:cs typeface="Verdana"/>
              </a:rPr>
              <a:t>3%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21250" y="710724"/>
            <a:ext cx="8395970" cy="0"/>
          </a:xfrm>
          <a:custGeom>
            <a:avLst/>
            <a:gdLst/>
            <a:ahLst/>
            <a:cxnLst/>
            <a:rect l="l" t="t" r="r" b="b"/>
            <a:pathLst>
              <a:path w="8395970" h="0">
                <a:moveTo>
                  <a:pt x="0" y="0"/>
                </a:moveTo>
                <a:lnTo>
                  <a:pt x="8395799" y="0"/>
                </a:lnTo>
              </a:path>
            </a:pathLst>
          </a:custGeom>
          <a:ln w="28574">
            <a:solidFill>
              <a:srgbClr val="009DD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34574" y="769574"/>
            <a:ext cx="6792595" cy="353695"/>
          </a:xfrm>
          <a:custGeom>
            <a:avLst/>
            <a:gdLst/>
            <a:ahLst/>
            <a:cxnLst/>
            <a:rect l="l" t="t" r="r" b="b"/>
            <a:pathLst>
              <a:path w="6792595" h="353694">
                <a:moveTo>
                  <a:pt x="6733398" y="353399"/>
                </a:moveTo>
                <a:lnTo>
                  <a:pt x="58901" y="353399"/>
                </a:lnTo>
                <a:lnTo>
                  <a:pt x="35974" y="348771"/>
                </a:lnTo>
                <a:lnTo>
                  <a:pt x="17251" y="336148"/>
                </a:lnTo>
                <a:lnTo>
                  <a:pt x="4628" y="317425"/>
                </a:lnTo>
                <a:lnTo>
                  <a:pt x="0" y="294498"/>
                </a:lnTo>
                <a:lnTo>
                  <a:pt x="0" y="58901"/>
                </a:lnTo>
                <a:lnTo>
                  <a:pt x="4628" y="35974"/>
                </a:lnTo>
                <a:lnTo>
                  <a:pt x="17251" y="17251"/>
                </a:lnTo>
                <a:lnTo>
                  <a:pt x="35974" y="4628"/>
                </a:lnTo>
                <a:lnTo>
                  <a:pt x="58901" y="0"/>
                </a:lnTo>
                <a:lnTo>
                  <a:pt x="6733398" y="0"/>
                </a:lnTo>
                <a:lnTo>
                  <a:pt x="6775048" y="17251"/>
                </a:lnTo>
                <a:lnTo>
                  <a:pt x="6792299" y="58901"/>
                </a:lnTo>
                <a:lnTo>
                  <a:pt x="6792299" y="294498"/>
                </a:lnTo>
                <a:lnTo>
                  <a:pt x="6787671" y="317425"/>
                </a:lnTo>
                <a:lnTo>
                  <a:pt x="6775048" y="336148"/>
                </a:lnTo>
                <a:lnTo>
                  <a:pt x="6756325" y="348771"/>
                </a:lnTo>
                <a:lnTo>
                  <a:pt x="6733398" y="3533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50"/>
              <a:t>Последствия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84725" y="759917"/>
            <a:ext cx="6545580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650" spc="-75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Verdana"/>
                <a:cs typeface="Verdana"/>
                <a:hlinkClick r:id="rId2"/>
              </a:rPr>
              <a:t>https://en-</a:t>
            </a:r>
            <a:r>
              <a:rPr dirty="0" u="heavy" sz="1650" spc="-25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Verdana"/>
                <a:cs typeface="Verdana"/>
                <a:hlinkClick r:id="rId2"/>
              </a:rPr>
              <a:t>roads.climateinteractive.org/scenario.html?v=22.9.0</a:t>
            </a:r>
            <a:endParaRPr sz="165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774" y="1219535"/>
            <a:ext cx="7141090" cy="371600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3300" y="314900"/>
            <a:ext cx="3399174" cy="451367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574" y="314900"/>
            <a:ext cx="4768749" cy="451367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887" y="247437"/>
            <a:ext cx="8264220" cy="464862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dirty="0" spc="145"/>
              <a:t>Поднимается</a:t>
            </a:r>
            <a:r>
              <a:rPr dirty="0" spc="45"/>
              <a:t> </a:t>
            </a:r>
            <a:r>
              <a:rPr dirty="0" spc="120"/>
              <a:t>океан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84725" y="1236779"/>
            <a:ext cx="7951470" cy="234823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650" spc="75">
                <a:solidFill>
                  <a:srgbClr val="666666"/>
                </a:solidFill>
                <a:latin typeface="Verdana"/>
                <a:cs typeface="Verdana"/>
              </a:rPr>
              <a:t>Средний</a:t>
            </a:r>
            <a:r>
              <a:rPr dirty="0" sz="1650" spc="-4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уровень</a:t>
            </a:r>
            <a:r>
              <a:rPr dirty="0" sz="1650" spc="-4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70">
                <a:solidFill>
                  <a:srgbClr val="666666"/>
                </a:solidFill>
                <a:latin typeface="Verdana"/>
                <a:cs typeface="Verdana"/>
              </a:rPr>
              <a:t>Мирового</a:t>
            </a:r>
            <a:r>
              <a:rPr dirty="0" sz="1650" spc="-4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океана</a:t>
            </a:r>
            <a:r>
              <a:rPr dirty="0" sz="1650" spc="-4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повысился</a:t>
            </a:r>
            <a:r>
              <a:rPr dirty="0" sz="1650" spc="-7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130" b="1">
                <a:solidFill>
                  <a:srgbClr val="009DDB"/>
                </a:solidFill>
                <a:latin typeface="Tahoma"/>
                <a:cs typeface="Tahoma"/>
              </a:rPr>
              <a:t>с</a:t>
            </a:r>
            <a:r>
              <a:rPr dirty="0" sz="1650" spc="105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spc="-20" b="1">
                <a:solidFill>
                  <a:srgbClr val="009DDB"/>
                </a:solidFill>
                <a:latin typeface="Tahoma"/>
                <a:cs typeface="Tahoma"/>
              </a:rPr>
              <a:t>1900</a:t>
            </a:r>
            <a:r>
              <a:rPr dirty="0" sz="1650" spc="105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spc="55" b="1">
                <a:solidFill>
                  <a:srgbClr val="009DDB"/>
                </a:solidFill>
                <a:latin typeface="Tahoma"/>
                <a:cs typeface="Tahoma"/>
              </a:rPr>
              <a:t>года</a:t>
            </a:r>
            <a:r>
              <a:rPr dirty="0" sz="1650" spc="65" b="1">
                <a:solidFill>
                  <a:srgbClr val="009DDB"/>
                </a:solidFill>
                <a:latin typeface="Tahoma"/>
                <a:cs typeface="Tahoma"/>
              </a:rPr>
              <a:t>  </a:t>
            </a:r>
            <a:r>
              <a:rPr dirty="0" sz="1650" spc="80">
                <a:solidFill>
                  <a:srgbClr val="666666"/>
                </a:solidFill>
                <a:latin typeface="Verdana"/>
                <a:cs typeface="Verdana"/>
              </a:rPr>
              <a:t>примерно</a:t>
            </a:r>
            <a:endParaRPr sz="1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650" spc="60" b="1">
                <a:solidFill>
                  <a:srgbClr val="009DDB"/>
                </a:solidFill>
                <a:latin typeface="Tahoma"/>
                <a:cs typeface="Tahoma"/>
              </a:rPr>
              <a:t>на</a:t>
            </a:r>
            <a:r>
              <a:rPr dirty="0" sz="1650" spc="30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spc="-229" b="1">
                <a:solidFill>
                  <a:srgbClr val="009DDB"/>
                </a:solidFill>
                <a:latin typeface="Tahoma"/>
                <a:cs typeface="Tahoma"/>
              </a:rPr>
              <a:t>21</a:t>
            </a:r>
            <a:r>
              <a:rPr dirty="0" sz="1650" spc="30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spc="125" b="1">
                <a:solidFill>
                  <a:srgbClr val="009DDB"/>
                </a:solidFill>
                <a:latin typeface="Tahoma"/>
                <a:cs typeface="Tahoma"/>
              </a:rPr>
              <a:t>см</a:t>
            </a:r>
            <a:r>
              <a:rPr dirty="0" sz="1650" spc="-155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spc="-235">
                <a:solidFill>
                  <a:srgbClr val="009DDB"/>
                </a:solidFill>
                <a:latin typeface="Verdana"/>
                <a:cs typeface="Verdana"/>
              </a:rPr>
              <a:t>,</a:t>
            </a:r>
            <a:r>
              <a:rPr dirty="0" sz="1650" spc="-110">
                <a:solidFill>
                  <a:srgbClr val="009DDB"/>
                </a:solidFill>
                <a:latin typeface="Verdana"/>
                <a:cs typeface="Verdana"/>
              </a:rPr>
              <a:t> </a:t>
            </a:r>
            <a:r>
              <a:rPr dirty="0" sz="1650" spc="90">
                <a:solidFill>
                  <a:srgbClr val="666666"/>
                </a:solidFill>
                <a:latin typeface="Verdana"/>
                <a:cs typeface="Verdana"/>
              </a:rPr>
              <a:t>при</a:t>
            </a:r>
            <a:r>
              <a:rPr dirty="0" sz="1650" spc="-10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55">
                <a:solidFill>
                  <a:srgbClr val="666666"/>
                </a:solidFill>
                <a:latin typeface="Verdana"/>
                <a:cs typeface="Verdana"/>
              </a:rPr>
              <a:t>этом</a:t>
            </a:r>
            <a:r>
              <a:rPr dirty="0" sz="1650" spc="-10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за</a:t>
            </a:r>
            <a:r>
              <a:rPr dirty="0" sz="1650" spc="-10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55">
                <a:solidFill>
                  <a:srgbClr val="666666"/>
                </a:solidFill>
                <a:latin typeface="Verdana"/>
                <a:cs typeface="Verdana"/>
              </a:rPr>
              <a:t>последние</a:t>
            </a:r>
            <a:r>
              <a:rPr dirty="0" sz="1650" spc="-12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b="1">
                <a:solidFill>
                  <a:srgbClr val="009DDB"/>
                </a:solidFill>
                <a:latin typeface="Tahoma"/>
                <a:cs typeface="Tahoma"/>
              </a:rPr>
              <a:t>25</a:t>
            </a:r>
            <a:r>
              <a:rPr dirty="0" sz="1650" spc="45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spc="85" b="1">
                <a:solidFill>
                  <a:srgbClr val="009DDB"/>
                </a:solidFill>
                <a:latin typeface="Tahoma"/>
                <a:cs typeface="Tahoma"/>
              </a:rPr>
              <a:t>лет</a:t>
            </a:r>
            <a:r>
              <a:rPr dirty="0" sz="1650" spc="265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spc="55">
                <a:solidFill>
                  <a:srgbClr val="666666"/>
                </a:solidFill>
                <a:latin typeface="Verdana"/>
                <a:cs typeface="Verdana"/>
              </a:rPr>
              <a:t>рост</a:t>
            </a:r>
            <a:r>
              <a:rPr dirty="0" sz="1650" spc="-11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составил</a:t>
            </a:r>
            <a:r>
              <a:rPr dirty="0" sz="1650" spc="-10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сразу</a:t>
            </a:r>
            <a:r>
              <a:rPr dirty="0" sz="1650" spc="-12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b="1">
                <a:solidFill>
                  <a:srgbClr val="009DDB"/>
                </a:solidFill>
                <a:latin typeface="Tahoma"/>
                <a:cs typeface="Tahoma"/>
              </a:rPr>
              <a:t>7,5</a:t>
            </a:r>
            <a:r>
              <a:rPr dirty="0" sz="1650" spc="45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spc="110" b="1">
                <a:solidFill>
                  <a:srgbClr val="009DDB"/>
                </a:solidFill>
                <a:latin typeface="Tahoma"/>
                <a:cs typeface="Tahoma"/>
              </a:rPr>
              <a:t>см</a:t>
            </a:r>
            <a:endParaRPr sz="1650">
              <a:latin typeface="Tahoma"/>
              <a:cs typeface="Tahoma"/>
            </a:endParaRPr>
          </a:p>
          <a:p>
            <a:pPr marL="12700" marR="293370">
              <a:lnSpc>
                <a:spcPct val="106000"/>
              </a:lnSpc>
              <a:spcBef>
                <a:spcPts val="1200"/>
              </a:spcBef>
            </a:pPr>
            <a:r>
              <a:rPr dirty="0" sz="1650" spc="55">
                <a:solidFill>
                  <a:srgbClr val="666666"/>
                </a:solidFill>
                <a:latin typeface="Verdana"/>
                <a:cs typeface="Verdana"/>
              </a:rPr>
              <a:t>Если</a:t>
            </a:r>
            <a:r>
              <a:rPr dirty="0" sz="1650" spc="-6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80">
                <a:solidFill>
                  <a:srgbClr val="666666"/>
                </a:solidFill>
                <a:latin typeface="Verdana"/>
                <a:cs typeface="Verdana"/>
              </a:rPr>
              <a:t>мировое</a:t>
            </a:r>
            <a:r>
              <a:rPr dirty="0" sz="1650" spc="-6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55">
                <a:solidFill>
                  <a:srgbClr val="666666"/>
                </a:solidFill>
                <a:latin typeface="Verdana"/>
                <a:cs typeface="Verdana"/>
              </a:rPr>
              <a:t>сообщество</a:t>
            </a:r>
            <a:r>
              <a:rPr dirty="0" sz="1650" spc="-6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никак</a:t>
            </a:r>
            <a:r>
              <a:rPr dirty="0" sz="1650" spc="-6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60">
                <a:solidFill>
                  <a:srgbClr val="666666"/>
                </a:solidFill>
                <a:latin typeface="Verdana"/>
                <a:cs typeface="Verdana"/>
              </a:rPr>
              <a:t>не</a:t>
            </a:r>
            <a:r>
              <a:rPr dirty="0" sz="1650" spc="-6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повлияет</a:t>
            </a:r>
            <a:r>
              <a:rPr dirty="0" sz="1650" spc="-6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на</a:t>
            </a:r>
            <a:r>
              <a:rPr dirty="0" sz="1650" spc="-6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55">
                <a:solidFill>
                  <a:srgbClr val="666666"/>
                </a:solidFill>
                <a:latin typeface="Verdana"/>
                <a:cs typeface="Verdana"/>
              </a:rPr>
              <a:t>объемы</a:t>
            </a:r>
            <a:r>
              <a:rPr dirty="0" sz="1650" spc="-6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-10">
                <a:solidFill>
                  <a:srgbClr val="666666"/>
                </a:solidFill>
                <a:latin typeface="Verdana"/>
                <a:cs typeface="Verdana"/>
              </a:rPr>
              <a:t>выбросов,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то</a:t>
            </a:r>
            <a:r>
              <a:rPr dirty="0" sz="1650" spc="-12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50">
                <a:solidFill>
                  <a:srgbClr val="666666"/>
                </a:solidFill>
                <a:latin typeface="Verdana"/>
                <a:cs typeface="Verdana"/>
              </a:rPr>
              <a:t>через</a:t>
            </a:r>
            <a:r>
              <a:rPr dirty="0" sz="1650" spc="-13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80" b="1">
                <a:solidFill>
                  <a:srgbClr val="009DDB"/>
                </a:solidFill>
                <a:latin typeface="Tahoma"/>
                <a:cs typeface="Tahoma"/>
              </a:rPr>
              <a:t>80</a:t>
            </a:r>
            <a:r>
              <a:rPr dirty="0" sz="1650" spc="25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spc="85" b="1">
                <a:solidFill>
                  <a:srgbClr val="009DDB"/>
                </a:solidFill>
                <a:latin typeface="Tahoma"/>
                <a:cs typeface="Tahoma"/>
              </a:rPr>
              <a:t>лет</a:t>
            </a:r>
            <a:r>
              <a:rPr dirty="0" sz="1650" spc="235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spc="85">
                <a:solidFill>
                  <a:srgbClr val="666666"/>
                </a:solidFill>
                <a:latin typeface="Verdana"/>
                <a:cs typeface="Verdana"/>
              </a:rPr>
              <a:t>можно</a:t>
            </a:r>
            <a:r>
              <a:rPr dirty="0" sz="1650" spc="-12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45">
                <a:solidFill>
                  <a:srgbClr val="666666"/>
                </a:solidFill>
                <a:latin typeface="Verdana"/>
                <a:cs typeface="Verdana"/>
              </a:rPr>
              <a:t>ожидать</a:t>
            </a:r>
            <a:r>
              <a:rPr dirty="0" sz="1650" spc="-12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65">
                <a:solidFill>
                  <a:srgbClr val="666666"/>
                </a:solidFill>
                <a:latin typeface="Verdana"/>
                <a:cs typeface="Verdana"/>
              </a:rPr>
              <a:t>повышения</a:t>
            </a:r>
            <a:r>
              <a:rPr dirty="0" sz="1650" spc="-12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на</a:t>
            </a:r>
            <a:r>
              <a:rPr dirty="0" sz="1650" spc="-14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b="1">
                <a:solidFill>
                  <a:srgbClr val="009DDB"/>
                </a:solidFill>
                <a:latin typeface="Tahoma"/>
                <a:cs typeface="Tahoma"/>
              </a:rPr>
              <a:t>2,5</a:t>
            </a:r>
            <a:r>
              <a:rPr dirty="0" sz="1650" spc="30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spc="65" b="1">
                <a:solidFill>
                  <a:srgbClr val="009DDB"/>
                </a:solidFill>
                <a:latin typeface="Tahoma"/>
                <a:cs typeface="Tahoma"/>
              </a:rPr>
              <a:t>метра.</a:t>
            </a:r>
            <a:endParaRPr sz="1650">
              <a:latin typeface="Tahoma"/>
              <a:cs typeface="Tahoma"/>
            </a:endParaRPr>
          </a:p>
          <a:p>
            <a:pPr marL="12700" marR="81280">
              <a:lnSpc>
                <a:spcPct val="106000"/>
              </a:lnSpc>
              <a:spcBef>
                <a:spcPts val="1200"/>
              </a:spcBef>
            </a:pPr>
            <a:r>
              <a:rPr dirty="0" sz="1650" spc="-30" b="1">
                <a:solidFill>
                  <a:srgbClr val="009DDB"/>
                </a:solidFill>
                <a:latin typeface="Tahoma"/>
                <a:cs typeface="Tahoma"/>
              </a:rPr>
              <a:t>80%</a:t>
            </a:r>
            <a:r>
              <a:rPr dirty="0" sz="1650" spc="330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spc="65">
                <a:solidFill>
                  <a:srgbClr val="666666"/>
                </a:solidFill>
                <a:latin typeface="Verdana"/>
                <a:cs typeface="Verdana"/>
              </a:rPr>
              <a:t>территории</a:t>
            </a:r>
            <a:r>
              <a:rPr dirty="0" sz="1650" spc="2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Мальдивских</a:t>
            </a:r>
            <a:r>
              <a:rPr dirty="0" sz="1650" spc="2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островов</a:t>
            </a:r>
            <a:r>
              <a:rPr dirty="0" sz="1650" spc="2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находится</a:t>
            </a:r>
            <a:r>
              <a:rPr dirty="0" sz="1650" spc="2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на</a:t>
            </a:r>
            <a:r>
              <a:rPr dirty="0" sz="1650" spc="2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отметке</a:t>
            </a:r>
            <a:r>
              <a:rPr dirty="0" sz="1650" spc="2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в</a:t>
            </a:r>
            <a:r>
              <a:rPr dirty="0" sz="1650" spc="2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55">
                <a:solidFill>
                  <a:srgbClr val="666666"/>
                </a:solidFill>
                <a:latin typeface="Verdana"/>
                <a:cs typeface="Verdana"/>
              </a:rPr>
              <a:t>один </a:t>
            </a:r>
            <a:r>
              <a:rPr dirty="0" sz="1650" spc="80">
                <a:solidFill>
                  <a:srgbClr val="666666"/>
                </a:solidFill>
                <a:latin typeface="Verdana"/>
                <a:cs typeface="Verdana"/>
              </a:rPr>
              <a:t>метр</a:t>
            </a:r>
            <a:r>
              <a:rPr dirty="0" sz="1650" spc="-6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50">
                <a:solidFill>
                  <a:srgbClr val="666666"/>
                </a:solidFill>
                <a:latin typeface="Verdana"/>
                <a:cs typeface="Verdana"/>
              </a:rPr>
              <a:t>над</a:t>
            </a:r>
            <a:r>
              <a:rPr dirty="0" sz="1650" spc="-6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70">
                <a:solidFill>
                  <a:srgbClr val="666666"/>
                </a:solidFill>
                <a:latin typeface="Verdana"/>
                <a:cs typeface="Verdana"/>
              </a:rPr>
              <a:t>уровнем</a:t>
            </a:r>
            <a:r>
              <a:rPr dirty="0" sz="1650" spc="-6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моря,</a:t>
            </a:r>
            <a:r>
              <a:rPr dirty="0" sz="1650" spc="-6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55">
                <a:solidFill>
                  <a:srgbClr val="666666"/>
                </a:solidFill>
                <a:latin typeface="Verdana"/>
                <a:cs typeface="Verdana"/>
              </a:rPr>
              <a:t>может</a:t>
            </a:r>
            <a:r>
              <a:rPr dirty="0" sz="1650" spc="-6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вовсе</a:t>
            </a:r>
            <a:r>
              <a:rPr dirty="0" sz="1650" spc="-6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уйти</a:t>
            </a:r>
            <a:r>
              <a:rPr dirty="0" sz="1650" spc="-6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65">
                <a:solidFill>
                  <a:srgbClr val="666666"/>
                </a:solidFill>
                <a:latin typeface="Verdana"/>
                <a:cs typeface="Verdana"/>
              </a:rPr>
              <a:t>под</a:t>
            </a:r>
            <a:r>
              <a:rPr dirty="0" sz="1650" spc="-6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-20">
                <a:solidFill>
                  <a:srgbClr val="666666"/>
                </a:solidFill>
                <a:latin typeface="Verdana"/>
                <a:cs typeface="Verdana"/>
              </a:rPr>
              <a:t>воду</a:t>
            </a:r>
            <a:endParaRPr sz="1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dirty="0" sz="1650" spc="95" b="1">
                <a:solidFill>
                  <a:srgbClr val="009DDB"/>
                </a:solidFill>
                <a:latin typeface="Tahoma"/>
                <a:cs typeface="Tahoma"/>
              </a:rPr>
              <a:t>Причина</a:t>
            </a:r>
            <a:r>
              <a:rPr dirty="0" sz="1650" spc="20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b="1">
                <a:solidFill>
                  <a:srgbClr val="009DDB"/>
                </a:solidFill>
                <a:latin typeface="Tahoma"/>
                <a:cs typeface="Tahoma"/>
              </a:rPr>
              <a:t>-</a:t>
            </a:r>
            <a:r>
              <a:rPr dirty="0" sz="1650" spc="20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spc="85" b="1">
                <a:solidFill>
                  <a:srgbClr val="009DDB"/>
                </a:solidFill>
                <a:latin typeface="Tahoma"/>
                <a:cs typeface="Tahoma"/>
              </a:rPr>
              <a:t>таяние</a:t>
            </a:r>
            <a:r>
              <a:rPr dirty="0" sz="1650" spc="20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spc="105" b="1">
                <a:solidFill>
                  <a:srgbClr val="009DDB"/>
                </a:solidFill>
                <a:latin typeface="Tahoma"/>
                <a:cs typeface="Tahoma"/>
              </a:rPr>
              <a:t>ледников</a:t>
            </a:r>
            <a:r>
              <a:rPr dirty="0" sz="1650" spc="20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spc="125" b="1">
                <a:solidFill>
                  <a:srgbClr val="009DDB"/>
                </a:solidFill>
                <a:latin typeface="Tahoma"/>
                <a:cs typeface="Tahoma"/>
              </a:rPr>
              <a:t>и</a:t>
            </a:r>
            <a:r>
              <a:rPr dirty="0" sz="1650" spc="20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spc="75" b="1">
                <a:solidFill>
                  <a:srgbClr val="009DDB"/>
                </a:solidFill>
                <a:latin typeface="Tahoma"/>
                <a:cs typeface="Tahoma"/>
              </a:rPr>
              <a:t>нагрев</a:t>
            </a:r>
            <a:r>
              <a:rPr dirty="0" sz="1650" spc="25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spc="114" b="1">
                <a:solidFill>
                  <a:srgbClr val="009DDB"/>
                </a:solidFill>
                <a:latin typeface="Tahoma"/>
                <a:cs typeface="Tahoma"/>
              </a:rPr>
              <a:t>морей</a:t>
            </a:r>
            <a:r>
              <a:rPr dirty="0" sz="1650" spc="20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spc="125" b="1">
                <a:solidFill>
                  <a:srgbClr val="009DDB"/>
                </a:solidFill>
                <a:latin typeface="Tahoma"/>
                <a:cs typeface="Tahoma"/>
              </a:rPr>
              <a:t>и</a:t>
            </a:r>
            <a:r>
              <a:rPr dirty="0" sz="1650" spc="20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spc="70" b="1">
                <a:solidFill>
                  <a:srgbClr val="009DDB"/>
                </a:solidFill>
                <a:latin typeface="Tahoma"/>
                <a:cs typeface="Tahoma"/>
              </a:rPr>
              <a:t>океанов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21250" y="710724"/>
            <a:ext cx="8395970" cy="0"/>
          </a:xfrm>
          <a:custGeom>
            <a:avLst/>
            <a:gdLst/>
            <a:ahLst/>
            <a:cxnLst/>
            <a:rect l="l" t="t" r="r" b="b"/>
            <a:pathLst>
              <a:path w="8395970" h="0">
                <a:moveTo>
                  <a:pt x="0" y="0"/>
                </a:moveTo>
                <a:lnTo>
                  <a:pt x="8395799" y="0"/>
                </a:lnTo>
              </a:path>
            </a:pathLst>
          </a:custGeom>
          <a:ln w="28574">
            <a:solidFill>
              <a:srgbClr val="009DD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 spc="150"/>
              <a:t>Последствия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86574" y="1014096"/>
            <a:ext cx="7597775" cy="2082800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1180"/>
              </a:spcBef>
              <a:buClr>
                <a:srgbClr val="009DDB"/>
              </a:buClr>
              <a:buFont typeface="Tahoma"/>
              <a:buChar char="●"/>
              <a:tabLst>
                <a:tab pos="379095" algn="l"/>
                <a:tab pos="3338195" algn="l"/>
              </a:tabLst>
            </a:pPr>
            <a:r>
              <a:rPr dirty="0" sz="1800" b="1">
                <a:solidFill>
                  <a:srgbClr val="666666"/>
                </a:solidFill>
                <a:latin typeface="Tahoma"/>
                <a:cs typeface="Tahoma"/>
              </a:rPr>
              <a:t>Тают</a:t>
            </a:r>
            <a:r>
              <a:rPr dirty="0" sz="1800" spc="2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800" spc="100" b="1">
                <a:solidFill>
                  <a:srgbClr val="666666"/>
                </a:solidFill>
                <a:latin typeface="Tahoma"/>
                <a:cs typeface="Tahoma"/>
              </a:rPr>
              <a:t>ледники</a:t>
            </a:r>
            <a:r>
              <a:rPr dirty="0" sz="1800" spc="2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800" b="1">
                <a:solidFill>
                  <a:srgbClr val="666666"/>
                </a:solidFill>
                <a:latin typeface="Tahoma"/>
                <a:cs typeface="Tahoma"/>
              </a:rPr>
              <a:t>в</a:t>
            </a:r>
            <a:r>
              <a:rPr dirty="0" sz="1800" spc="2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800" spc="-20" b="1">
                <a:solidFill>
                  <a:srgbClr val="666666"/>
                </a:solidFill>
                <a:latin typeface="Tahoma"/>
                <a:cs typeface="Tahoma"/>
              </a:rPr>
              <a:t>горах</a:t>
            </a:r>
            <a:r>
              <a:rPr dirty="0" sz="1800" b="1">
                <a:solidFill>
                  <a:srgbClr val="666666"/>
                </a:solidFill>
                <a:latin typeface="Tahoma"/>
                <a:cs typeface="Tahoma"/>
              </a:rPr>
              <a:t>	</a:t>
            </a:r>
            <a:r>
              <a:rPr dirty="0" sz="1800" spc="-130">
                <a:solidFill>
                  <a:srgbClr val="666666"/>
                </a:solidFill>
                <a:latin typeface="Verdana"/>
                <a:cs typeface="Verdana"/>
              </a:rPr>
              <a:t>-</a:t>
            </a:r>
            <a:r>
              <a:rPr dirty="0" sz="1800" spc="-14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800" spc="45">
                <a:solidFill>
                  <a:srgbClr val="666666"/>
                </a:solidFill>
                <a:latin typeface="Verdana"/>
                <a:cs typeface="Verdana"/>
              </a:rPr>
              <a:t>источники</a:t>
            </a:r>
            <a:r>
              <a:rPr dirty="0" sz="1800" spc="-14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800" spc="75">
                <a:solidFill>
                  <a:srgbClr val="666666"/>
                </a:solidFill>
                <a:latin typeface="Verdana"/>
                <a:cs typeface="Verdana"/>
              </a:rPr>
              <a:t>пресной</a:t>
            </a:r>
            <a:r>
              <a:rPr dirty="0" sz="1800" spc="-14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800" spc="-20">
                <a:solidFill>
                  <a:srgbClr val="666666"/>
                </a:solidFill>
                <a:latin typeface="Verdana"/>
                <a:cs typeface="Verdana"/>
              </a:rPr>
              <a:t>воды</a:t>
            </a:r>
            <a:endParaRPr sz="1800">
              <a:latin typeface="Verdana"/>
              <a:cs typeface="Verdana"/>
            </a:endParaRPr>
          </a:p>
          <a:p>
            <a:pPr marL="379095" indent="-366395">
              <a:lnSpc>
                <a:spcPct val="100000"/>
              </a:lnSpc>
              <a:spcBef>
                <a:spcPts val="1080"/>
              </a:spcBef>
              <a:buClr>
                <a:srgbClr val="009DDB"/>
              </a:buClr>
              <a:buFont typeface="Tahoma"/>
              <a:buChar char="●"/>
              <a:tabLst>
                <a:tab pos="379095" algn="l"/>
                <a:tab pos="2625725" algn="l"/>
                <a:tab pos="6073775" algn="l"/>
              </a:tabLst>
            </a:pPr>
            <a:r>
              <a:rPr dirty="0" sz="1800" spc="70" b="1">
                <a:solidFill>
                  <a:srgbClr val="666666"/>
                </a:solidFill>
                <a:latin typeface="Tahoma"/>
                <a:cs typeface="Tahoma"/>
              </a:rPr>
              <a:t>Треть</a:t>
            </a:r>
            <a:r>
              <a:rPr dirty="0" sz="180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800" spc="50" b="1">
                <a:solidFill>
                  <a:srgbClr val="666666"/>
                </a:solidFill>
                <a:latin typeface="Tahoma"/>
                <a:cs typeface="Tahoma"/>
              </a:rPr>
              <a:t>животных</a:t>
            </a:r>
            <a:r>
              <a:rPr dirty="0" sz="1800" b="1">
                <a:solidFill>
                  <a:srgbClr val="666666"/>
                </a:solidFill>
                <a:latin typeface="Tahoma"/>
                <a:cs typeface="Tahoma"/>
              </a:rPr>
              <a:t>	</a:t>
            </a:r>
            <a:r>
              <a:rPr dirty="0" sz="1800">
                <a:solidFill>
                  <a:srgbClr val="666666"/>
                </a:solidFill>
                <a:latin typeface="Verdana"/>
                <a:cs typeface="Verdana"/>
              </a:rPr>
              <a:t>на</a:t>
            </a:r>
            <a:r>
              <a:rPr dirty="0" sz="1800" spc="-13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800" spc="65">
                <a:solidFill>
                  <a:srgbClr val="666666"/>
                </a:solidFill>
                <a:latin typeface="Verdana"/>
                <a:cs typeface="Verdana"/>
              </a:rPr>
              <a:t>Земле</a:t>
            </a:r>
            <a:r>
              <a:rPr dirty="0" sz="1800" spc="-13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800" spc="85" b="1">
                <a:solidFill>
                  <a:srgbClr val="666666"/>
                </a:solidFill>
                <a:latin typeface="Tahoma"/>
                <a:cs typeface="Tahoma"/>
              </a:rPr>
              <a:t>могут</a:t>
            </a:r>
            <a:r>
              <a:rPr dirty="0" sz="1800" spc="1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800" spc="75" b="1">
                <a:solidFill>
                  <a:srgbClr val="666666"/>
                </a:solidFill>
                <a:latin typeface="Tahoma"/>
                <a:cs typeface="Tahoma"/>
              </a:rPr>
              <a:t>исчезнуть</a:t>
            </a:r>
            <a:r>
              <a:rPr dirty="0" sz="1800" b="1">
                <a:solidFill>
                  <a:srgbClr val="666666"/>
                </a:solidFill>
                <a:latin typeface="Tahoma"/>
                <a:cs typeface="Tahoma"/>
              </a:rPr>
              <a:t>	</a:t>
            </a:r>
            <a:r>
              <a:rPr dirty="0" sz="1800">
                <a:solidFill>
                  <a:srgbClr val="666666"/>
                </a:solidFill>
                <a:latin typeface="Verdana"/>
                <a:cs typeface="Verdana"/>
              </a:rPr>
              <a:t>через</a:t>
            </a:r>
            <a:r>
              <a:rPr dirty="0" sz="1800" spc="-4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800" spc="-35">
                <a:solidFill>
                  <a:srgbClr val="666666"/>
                </a:solidFill>
                <a:latin typeface="Verdana"/>
                <a:cs typeface="Verdana"/>
              </a:rPr>
              <a:t>50 </a:t>
            </a:r>
            <a:r>
              <a:rPr dirty="0" sz="1800" spc="-25">
                <a:solidFill>
                  <a:srgbClr val="666666"/>
                </a:solidFill>
                <a:latin typeface="Verdana"/>
                <a:cs typeface="Verdana"/>
              </a:rPr>
              <a:t>лет</a:t>
            </a:r>
            <a:endParaRPr sz="1800">
              <a:latin typeface="Verdana"/>
              <a:cs typeface="Verdana"/>
            </a:endParaRPr>
          </a:p>
          <a:p>
            <a:pPr marL="379095" indent="-366395">
              <a:lnSpc>
                <a:spcPct val="100000"/>
              </a:lnSpc>
              <a:spcBef>
                <a:spcPts val="1080"/>
              </a:spcBef>
              <a:buClr>
                <a:srgbClr val="009DDB"/>
              </a:buClr>
              <a:buFont typeface="Tahoma"/>
              <a:buChar char="●"/>
              <a:tabLst>
                <a:tab pos="379095" algn="l"/>
                <a:tab pos="3866515" algn="l"/>
              </a:tabLst>
            </a:pPr>
            <a:r>
              <a:rPr dirty="0" sz="1800" spc="75" b="1">
                <a:solidFill>
                  <a:srgbClr val="666666"/>
                </a:solidFill>
                <a:latin typeface="Tahoma"/>
                <a:cs typeface="Tahoma"/>
              </a:rPr>
              <a:t>Исчезновение</a:t>
            </a:r>
            <a:r>
              <a:rPr dirty="0" sz="1800" spc="-3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800" spc="-45" b="1">
                <a:solidFill>
                  <a:srgbClr val="666666"/>
                </a:solidFill>
                <a:latin typeface="Tahoma"/>
                <a:cs typeface="Tahoma"/>
              </a:rPr>
              <a:t>с/х</a:t>
            </a:r>
            <a:r>
              <a:rPr dirty="0" sz="1800" spc="-3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800" spc="45" b="1">
                <a:solidFill>
                  <a:srgbClr val="666666"/>
                </a:solidFill>
                <a:latin typeface="Tahoma"/>
                <a:cs typeface="Tahoma"/>
              </a:rPr>
              <a:t>культур</a:t>
            </a:r>
            <a:r>
              <a:rPr dirty="0" sz="1800" b="1">
                <a:solidFill>
                  <a:srgbClr val="666666"/>
                </a:solidFill>
                <a:latin typeface="Tahoma"/>
                <a:cs typeface="Tahoma"/>
              </a:rPr>
              <a:t>	</a:t>
            </a:r>
            <a:r>
              <a:rPr dirty="0" sz="1800" spc="-40">
                <a:solidFill>
                  <a:srgbClr val="666666"/>
                </a:solidFill>
                <a:latin typeface="Verdana"/>
                <a:cs typeface="Verdana"/>
              </a:rPr>
              <a:t>(климат,</a:t>
            </a:r>
            <a:r>
              <a:rPr dirty="0" sz="1800" spc="-5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666666"/>
                </a:solidFill>
                <a:latin typeface="Verdana"/>
                <a:cs typeface="Verdana"/>
              </a:rPr>
              <a:t>опылители,</a:t>
            </a:r>
            <a:r>
              <a:rPr dirty="0" sz="1800" spc="-4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800" spc="-10">
                <a:solidFill>
                  <a:srgbClr val="666666"/>
                </a:solidFill>
                <a:latin typeface="Verdana"/>
                <a:cs typeface="Verdana"/>
              </a:rPr>
              <a:t>саранча)</a:t>
            </a:r>
            <a:endParaRPr sz="1800">
              <a:latin typeface="Verdana"/>
              <a:cs typeface="Verdana"/>
            </a:endParaRPr>
          </a:p>
          <a:p>
            <a:pPr marL="379095" indent="-366395">
              <a:lnSpc>
                <a:spcPct val="100000"/>
              </a:lnSpc>
              <a:spcBef>
                <a:spcPts val="1080"/>
              </a:spcBef>
              <a:buClr>
                <a:srgbClr val="009DDB"/>
              </a:buClr>
              <a:buFont typeface="Tahoma"/>
              <a:buChar char="●"/>
              <a:tabLst>
                <a:tab pos="379095" algn="l"/>
              </a:tabLst>
            </a:pPr>
            <a:r>
              <a:rPr dirty="0" sz="1800" spc="90" b="1">
                <a:solidFill>
                  <a:srgbClr val="666666"/>
                </a:solidFill>
                <a:latin typeface="Tahoma"/>
                <a:cs typeface="Tahoma"/>
              </a:rPr>
              <a:t>Рост</a:t>
            </a:r>
            <a:r>
              <a:rPr dirty="0" sz="1800" spc="30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666666"/>
                </a:solidFill>
                <a:latin typeface="Verdana"/>
                <a:cs typeface="Verdana"/>
              </a:rPr>
              <a:t>вирусов,</a:t>
            </a:r>
            <a:r>
              <a:rPr dirty="0" sz="1800" spc="-6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666666"/>
                </a:solidFill>
                <a:latin typeface="Verdana"/>
                <a:cs typeface="Verdana"/>
              </a:rPr>
              <a:t>комаров,</a:t>
            </a:r>
            <a:r>
              <a:rPr dirty="0" sz="1800" spc="-6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666666"/>
                </a:solidFill>
                <a:latin typeface="Verdana"/>
                <a:cs typeface="Verdana"/>
              </a:rPr>
              <a:t>клещей,</a:t>
            </a:r>
            <a:r>
              <a:rPr dirty="0" sz="1800" spc="-6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800">
                <a:solidFill>
                  <a:srgbClr val="666666"/>
                </a:solidFill>
                <a:latin typeface="Verdana"/>
                <a:cs typeface="Verdana"/>
              </a:rPr>
              <a:t>бактерий</a:t>
            </a:r>
            <a:r>
              <a:rPr dirty="0" sz="1800" spc="-7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800" spc="-385" b="1">
                <a:solidFill>
                  <a:srgbClr val="666666"/>
                </a:solidFill>
                <a:latin typeface="Tahoma"/>
                <a:cs typeface="Tahoma"/>
              </a:rPr>
              <a:t>=</a:t>
            </a:r>
            <a:r>
              <a:rPr dirty="0" sz="1800" spc="90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800" spc="65" b="1">
                <a:solidFill>
                  <a:srgbClr val="666666"/>
                </a:solidFill>
                <a:latin typeface="Tahoma"/>
                <a:cs typeface="Tahoma"/>
              </a:rPr>
              <a:t>болезни</a:t>
            </a:r>
            <a:endParaRPr sz="1800">
              <a:latin typeface="Tahoma"/>
              <a:cs typeface="Tahoma"/>
            </a:endParaRPr>
          </a:p>
          <a:p>
            <a:pPr marL="379095" indent="-366395">
              <a:lnSpc>
                <a:spcPct val="100000"/>
              </a:lnSpc>
              <a:spcBef>
                <a:spcPts val="1080"/>
              </a:spcBef>
              <a:buClr>
                <a:srgbClr val="009DDB"/>
              </a:buClr>
              <a:buFont typeface="Tahoma"/>
              <a:buChar char="●"/>
              <a:tabLst>
                <a:tab pos="379095" algn="l"/>
              </a:tabLst>
            </a:pPr>
            <a:r>
              <a:rPr dirty="0" sz="1800" spc="90" b="1">
                <a:solidFill>
                  <a:srgbClr val="666666"/>
                </a:solidFill>
                <a:latin typeface="Tahoma"/>
                <a:cs typeface="Tahoma"/>
              </a:rPr>
              <a:t>Рост</a:t>
            </a:r>
            <a:r>
              <a:rPr dirty="0" sz="1800" spc="2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800" spc="85" b="1">
                <a:solidFill>
                  <a:srgbClr val="666666"/>
                </a:solidFill>
                <a:latin typeface="Tahoma"/>
                <a:cs typeface="Tahoma"/>
              </a:rPr>
              <a:t>климатических</a:t>
            </a:r>
            <a:r>
              <a:rPr dirty="0" sz="1800" spc="25" b="1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800" spc="65" b="1">
                <a:solidFill>
                  <a:srgbClr val="666666"/>
                </a:solidFill>
                <a:latin typeface="Tahoma"/>
                <a:cs typeface="Tahoma"/>
              </a:rPr>
              <a:t>беженцев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21250" y="710724"/>
            <a:ext cx="8395970" cy="0"/>
          </a:xfrm>
          <a:custGeom>
            <a:avLst/>
            <a:gdLst/>
            <a:ahLst/>
            <a:cxnLst/>
            <a:rect l="l" t="t" r="r" b="b"/>
            <a:pathLst>
              <a:path w="8395970" h="0">
                <a:moveTo>
                  <a:pt x="0" y="0"/>
                </a:moveTo>
                <a:lnTo>
                  <a:pt x="8395799" y="0"/>
                </a:lnTo>
              </a:path>
            </a:pathLst>
          </a:custGeom>
          <a:ln w="28574">
            <a:solidFill>
              <a:srgbClr val="009DD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План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4450" marR="700405">
              <a:lnSpc>
                <a:spcPct val="153000"/>
              </a:lnSpc>
              <a:spcBef>
                <a:spcPts val="95"/>
              </a:spcBef>
            </a:pPr>
            <a:r>
              <a:rPr dirty="0" spc="-530">
                <a:latin typeface="Segoe UI Symbol"/>
                <a:cs typeface="Segoe UI Symbol"/>
              </a:rPr>
              <a:t>Устойчивое</a:t>
            </a:r>
            <a:r>
              <a:rPr dirty="0" spc="155">
                <a:latin typeface="Segoe UI Symbol"/>
                <a:cs typeface="Segoe UI Symbol"/>
              </a:rPr>
              <a:t> </a:t>
            </a:r>
            <a:r>
              <a:rPr dirty="0" spc="-540">
                <a:latin typeface="Segoe UI Symbol"/>
                <a:cs typeface="Segoe UI Symbol"/>
              </a:rPr>
              <a:t>развитие</a:t>
            </a:r>
            <a:r>
              <a:rPr dirty="0" spc="114">
                <a:latin typeface="Segoe UI Symbol"/>
                <a:cs typeface="Segoe UI Symbol"/>
              </a:rPr>
              <a:t> </a:t>
            </a:r>
            <a:r>
              <a:rPr dirty="0" spc="-100"/>
              <a:t>-</a:t>
            </a:r>
            <a:r>
              <a:rPr dirty="0" spc="10"/>
              <a:t> </a:t>
            </a:r>
            <a:r>
              <a:rPr dirty="0"/>
              <a:t>это</a:t>
            </a:r>
            <a:r>
              <a:rPr dirty="0" spc="10"/>
              <a:t> </a:t>
            </a:r>
            <a:r>
              <a:rPr dirty="0"/>
              <a:t>такой</a:t>
            </a:r>
            <a:r>
              <a:rPr dirty="0" spc="10"/>
              <a:t> </a:t>
            </a:r>
            <a:r>
              <a:rPr dirty="0" spc="65"/>
              <a:t>способ</a:t>
            </a:r>
            <a:r>
              <a:rPr dirty="0" spc="10"/>
              <a:t> </a:t>
            </a:r>
            <a:r>
              <a:rPr dirty="0"/>
              <a:t>развития,</a:t>
            </a:r>
            <a:r>
              <a:rPr dirty="0" spc="5"/>
              <a:t> </a:t>
            </a:r>
            <a:r>
              <a:rPr dirty="0"/>
              <a:t>который</a:t>
            </a:r>
            <a:r>
              <a:rPr dirty="0" spc="10"/>
              <a:t> </a:t>
            </a:r>
            <a:r>
              <a:rPr dirty="0"/>
              <a:t>позволяет</a:t>
            </a:r>
            <a:r>
              <a:rPr dirty="0" spc="10"/>
              <a:t> </a:t>
            </a:r>
            <a:r>
              <a:rPr dirty="0" spc="60"/>
              <a:t>нам </a:t>
            </a:r>
            <a:r>
              <a:rPr dirty="0" spc="10"/>
              <a:t>удовлетворять</a:t>
            </a:r>
            <a:r>
              <a:rPr dirty="0" spc="-40"/>
              <a:t> </a:t>
            </a:r>
            <a:r>
              <a:rPr dirty="0" spc="70"/>
              <a:t>свои</a:t>
            </a:r>
            <a:r>
              <a:rPr dirty="0" spc="-35"/>
              <a:t> </a:t>
            </a:r>
            <a:r>
              <a:rPr dirty="0" spc="60"/>
              <a:t>потребности</a:t>
            </a:r>
            <a:r>
              <a:rPr dirty="0" spc="-35"/>
              <a:t> </a:t>
            </a:r>
            <a:r>
              <a:rPr dirty="0" spc="10"/>
              <a:t>сегодня,</a:t>
            </a:r>
            <a:r>
              <a:rPr dirty="0" spc="-40"/>
              <a:t> </a:t>
            </a:r>
            <a:r>
              <a:rPr dirty="0" spc="70"/>
              <a:t>не</a:t>
            </a:r>
            <a:r>
              <a:rPr dirty="0" spc="-35"/>
              <a:t> </a:t>
            </a:r>
            <a:r>
              <a:rPr dirty="0" spc="10"/>
              <a:t>ставя</a:t>
            </a:r>
            <a:r>
              <a:rPr dirty="0" spc="-35"/>
              <a:t> </a:t>
            </a:r>
            <a:r>
              <a:rPr dirty="0" spc="70"/>
              <a:t>под</a:t>
            </a:r>
            <a:r>
              <a:rPr dirty="0" spc="-40"/>
              <a:t> </a:t>
            </a:r>
            <a:r>
              <a:rPr dirty="0" spc="10"/>
              <a:t>угрозу</a:t>
            </a:r>
            <a:r>
              <a:rPr dirty="0" spc="-35"/>
              <a:t> </a:t>
            </a:r>
            <a:r>
              <a:rPr dirty="0" spc="55"/>
              <a:t>возможности </a:t>
            </a:r>
            <a:r>
              <a:rPr dirty="0"/>
              <a:t>будущих</a:t>
            </a:r>
            <a:r>
              <a:rPr dirty="0" spc="75"/>
              <a:t> </a:t>
            </a:r>
            <a:r>
              <a:rPr dirty="0" spc="-10"/>
              <a:t>поколений.</a:t>
            </a:r>
          </a:p>
          <a:p>
            <a:pPr marL="31750">
              <a:lnSpc>
                <a:spcPct val="100000"/>
              </a:lnSpc>
            </a:pPr>
          </a:p>
          <a:p>
            <a:pPr marL="31750">
              <a:lnSpc>
                <a:spcPct val="100000"/>
              </a:lnSpc>
              <a:spcBef>
                <a:spcPts val="60"/>
              </a:spcBef>
            </a:pPr>
          </a:p>
          <a:p>
            <a:pPr marL="44450">
              <a:lnSpc>
                <a:spcPct val="100000"/>
              </a:lnSpc>
            </a:pPr>
            <a:r>
              <a:rPr dirty="0" spc="55"/>
              <a:t>Три</a:t>
            </a:r>
            <a:r>
              <a:rPr dirty="0" spc="-110"/>
              <a:t> </a:t>
            </a:r>
            <a:r>
              <a:rPr dirty="0" spc="-20"/>
              <a:t>кита</a:t>
            </a:r>
          </a:p>
          <a:p>
            <a:pPr marL="501015" indent="-345440">
              <a:lnSpc>
                <a:spcPct val="100000"/>
              </a:lnSpc>
              <a:spcBef>
                <a:spcPts val="955"/>
              </a:spcBef>
              <a:buClr>
                <a:srgbClr val="009DDB"/>
              </a:buClr>
              <a:buFont typeface="Tahoma"/>
              <a:buChar char="●"/>
              <a:tabLst>
                <a:tab pos="501650" algn="l"/>
              </a:tabLst>
            </a:pPr>
            <a:r>
              <a:rPr dirty="0"/>
              <a:t>Экономика:</a:t>
            </a:r>
            <a:r>
              <a:rPr dirty="0" spc="-80"/>
              <a:t> </a:t>
            </a:r>
            <a:r>
              <a:rPr dirty="0" spc="125"/>
              <a:t>У</a:t>
            </a:r>
            <a:r>
              <a:rPr dirty="0" spc="-75"/>
              <a:t> </a:t>
            </a:r>
            <a:r>
              <a:rPr dirty="0" spc="50"/>
              <a:t>нас</a:t>
            </a:r>
            <a:r>
              <a:rPr dirty="0" spc="-75"/>
              <a:t> </a:t>
            </a:r>
            <a:r>
              <a:rPr dirty="0" spc="60"/>
              <a:t>должны</a:t>
            </a:r>
            <a:r>
              <a:rPr dirty="0" spc="-80"/>
              <a:t> </a:t>
            </a:r>
            <a:r>
              <a:rPr dirty="0"/>
              <a:t>быть</a:t>
            </a:r>
            <a:r>
              <a:rPr dirty="0" spc="-75"/>
              <a:t> </a:t>
            </a:r>
            <a:r>
              <a:rPr dirty="0" spc="55"/>
              <a:t>ресурсы</a:t>
            </a:r>
            <a:r>
              <a:rPr dirty="0" spc="-75"/>
              <a:t> </a:t>
            </a:r>
            <a:r>
              <a:rPr dirty="0" spc="95"/>
              <a:t>и</a:t>
            </a:r>
            <a:r>
              <a:rPr dirty="0" spc="-80"/>
              <a:t> </a:t>
            </a:r>
            <a:r>
              <a:rPr dirty="0" spc="65"/>
              <a:t>возможности</a:t>
            </a:r>
            <a:r>
              <a:rPr dirty="0" spc="-75"/>
              <a:t> </a:t>
            </a:r>
            <a:r>
              <a:rPr dirty="0" spc="55"/>
              <a:t>для</a:t>
            </a:r>
            <a:r>
              <a:rPr dirty="0" spc="-75"/>
              <a:t> </a:t>
            </a:r>
            <a:r>
              <a:rPr dirty="0" spc="65"/>
              <a:t>достойной</a:t>
            </a:r>
            <a:r>
              <a:rPr dirty="0" spc="-80"/>
              <a:t> </a:t>
            </a:r>
            <a:r>
              <a:rPr dirty="0" spc="-10"/>
              <a:t>жизни.</a:t>
            </a:r>
          </a:p>
          <a:p>
            <a:pPr marL="501650" marR="175895" indent="-346075">
              <a:lnSpc>
                <a:spcPct val="153000"/>
              </a:lnSpc>
              <a:buClr>
                <a:srgbClr val="009DDB"/>
              </a:buClr>
              <a:buFont typeface="Tahoma"/>
              <a:buChar char="●"/>
              <a:tabLst>
                <a:tab pos="502284" algn="l"/>
              </a:tabLst>
            </a:pPr>
            <a:r>
              <a:rPr dirty="0"/>
              <a:t>Социум:</a:t>
            </a:r>
            <a:r>
              <a:rPr dirty="0" spc="-40"/>
              <a:t> </a:t>
            </a:r>
            <a:r>
              <a:rPr dirty="0" spc="75"/>
              <a:t>Все</a:t>
            </a:r>
            <a:r>
              <a:rPr dirty="0" spc="-40"/>
              <a:t> </a:t>
            </a:r>
            <a:r>
              <a:rPr dirty="0" spc="70"/>
              <a:t>люди</a:t>
            </a:r>
            <a:r>
              <a:rPr dirty="0" spc="-40"/>
              <a:t> </a:t>
            </a:r>
            <a:r>
              <a:rPr dirty="0" spc="60"/>
              <a:t>должны</a:t>
            </a:r>
            <a:r>
              <a:rPr dirty="0" spc="-40"/>
              <a:t> </a:t>
            </a:r>
            <a:r>
              <a:rPr dirty="0" spc="60"/>
              <a:t>иметь</a:t>
            </a:r>
            <a:r>
              <a:rPr dirty="0" spc="-40"/>
              <a:t> </a:t>
            </a:r>
            <a:r>
              <a:rPr dirty="0"/>
              <a:t>доступ</a:t>
            </a:r>
            <a:r>
              <a:rPr dirty="0" spc="-40"/>
              <a:t> </a:t>
            </a:r>
            <a:r>
              <a:rPr dirty="0"/>
              <a:t>к</a:t>
            </a:r>
            <a:r>
              <a:rPr dirty="0" spc="-40"/>
              <a:t> </a:t>
            </a:r>
            <a:r>
              <a:rPr dirty="0"/>
              <a:t>образованию,</a:t>
            </a:r>
            <a:r>
              <a:rPr dirty="0" spc="-40"/>
              <a:t> </a:t>
            </a:r>
            <a:r>
              <a:rPr dirty="0" spc="90"/>
              <a:t>медицине</a:t>
            </a:r>
            <a:r>
              <a:rPr dirty="0" spc="-40"/>
              <a:t> </a:t>
            </a:r>
            <a:r>
              <a:rPr dirty="0" spc="95"/>
              <a:t>и</a:t>
            </a:r>
            <a:r>
              <a:rPr dirty="0" spc="-40"/>
              <a:t> </a:t>
            </a:r>
            <a:r>
              <a:rPr dirty="0" spc="65"/>
              <a:t>другим </a:t>
            </a:r>
            <a:r>
              <a:rPr dirty="0" spc="-10"/>
              <a:t>благам.</a:t>
            </a:r>
          </a:p>
          <a:p>
            <a:pPr marL="501015" indent="-345440">
              <a:lnSpc>
                <a:spcPct val="100000"/>
              </a:lnSpc>
              <a:spcBef>
                <a:spcPts val="955"/>
              </a:spcBef>
              <a:buClr>
                <a:srgbClr val="009DDB"/>
              </a:buClr>
              <a:buFont typeface="Tahoma"/>
              <a:buChar char="●"/>
              <a:tabLst>
                <a:tab pos="501650" algn="l"/>
              </a:tabLst>
            </a:pPr>
            <a:r>
              <a:rPr dirty="0"/>
              <a:t>Природа:</a:t>
            </a:r>
            <a:r>
              <a:rPr dirty="0" spc="-85"/>
              <a:t> </a:t>
            </a:r>
            <a:r>
              <a:rPr dirty="0" spc="60"/>
              <a:t>Нужно</a:t>
            </a:r>
            <a:r>
              <a:rPr dirty="0" spc="-85"/>
              <a:t> </a:t>
            </a:r>
            <a:r>
              <a:rPr dirty="0" spc="60"/>
              <a:t>беречь</a:t>
            </a:r>
            <a:r>
              <a:rPr dirty="0" spc="-80"/>
              <a:t> </a:t>
            </a:r>
            <a:r>
              <a:rPr dirty="0" spc="-10"/>
              <a:t>планету,</a:t>
            </a:r>
            <a:r>
              <a:rPr dirty="0" spc="-85"/>
              <a:t> </a:t>
            </a:r>
            <a:r>
              <a:rPr dirty="0" spc="50"/>
              <a:t>ведь</a:t>
            </a:r>
            <a:r>
              <a:rPr dirty="0" spc="-85"/>
              <a:t> </a:t>
            </a:r>
            <a:r>
              <a:rPr dirty="0"/>
              <a:t>от</a:t>
            </a:r>
            <a:r>
              <a:rPr dirty="0" spc="-80"/>
              <a:t> </a:t>
            </a:r>
            <a:r>
              <a:rPr dirty="0" spc="70"/>
              <a:t>ее</a:t>
            </a:r>
            <a:r>
              <a:rPr dirty="0" spc="-85"/>
              <a:t> </a:t>
            </a:r>
            <a:r>
              <a:rPr dirty="0" spc="50"/>
              <a:t>здоровья</a:t>
            </a:r>
            <a:r>
              <a:rPr dirty="0" spc="-85"/>
              <a:t> </a:t>
            </a:r>
            <a:r>
              <a:rPr dirty="0" spc="50"/>
              <a:t>зависит</a:t>
            </a:r>
            <a:r>
              <a:rPr dirty="0" spc="-80"/>
              <a:t> </a:t>
            </a:r>
            <a:r>
              <a:rPr dirty="0" spc="70"/>
              <a:t>наше</a:t>
            </a:r>
            <a:r>
              <a:rPr dirty="0" spc="-85"/>
              <a:t> </a:t>
            </a:r>
            <a:r>
              <a:rPr dirty="0" spc="-10"/>
              <a:t>будущее.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421250" y="710724"/>
            <a:ext cx="8395970" cy="0"/>
          </a:xfrm>
          <a:custGeom>
            <a:avLst/>
            <a:gdLst/>
            <a:ahLst/>
            <a:cxnLst/>
            <a:rect l="l" t="t" r="r" b="b"/>
            <a:pathLst>
              <a:path w="8395970" h="0">
                <a:moveTo>
                  <a:pt x="0" y="0"/>
                </a:moveTo>
                <a:lnTo>
                  <a:pt x="8395799" y="0"/>
                </a:lnTo>
              </a:path>
            </a:pathLst>
          </a:custGeom>
          <a:ln w="28574">
            <a:solidFill>
              <a:srgbClr val="009DD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9189"/>
            <a:ext cx="9143999" cy="44651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0973"/>
            <a:ext cx="9143999" cy="45615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dirty="0" spc="140"/>
              <a:t>История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334574" y="4114400"/>
            <a:ext cx="6176645" cy="353695"/>
          </a:xfrm>
          <a:custGeom>
            <a:avLst/>
            <a:gdLst/>
            <a:ahLst/>
            <a:cxnLst/>
            <a:rect l="l" t="t" r="r" b="b"/>
            <a:pathLst>
              <a:path w="6176645" h="353695">
                <a:moveTo>
                  <a:pt x="6117498" y="353399"/>
                </a:moveTo>
                <a:lnTo>
                  <a:pt x="58901" y="353399"/>
                </a:lnTo>
                <a:lnTo>
                  <a:pt x="35974" y="348771"/>
                </a:lnTo>
                <a:lnTo>
                  <a:pt x="17251" y="336148"/>
                </a:lnTo>
                <a:lnTo>
                  <a:pt x="4628" y="317425"/>
                </a:lnTo>
                <a:lnTo>
                  <a:pt x="0" y="294498"/>
                </a:lnTo>
                <a:lnTo>
                  <a:pt x="0" y="58901"/>
                </a:lnTo>
                <a:lnTo>
                  <a:pt x="4628" y="35974"/>
                </a:lnTo>
                <a:lnTo>
                  <a:pt x="17251" y="17251"/>
                </a:lnTo>
                <a:lnTo>
                  <a:pt x="35974" y="4628"/>
                </a:lnTo>
                <a:lnTo>
                  <a:pt x="58901" y="0"/>
                </a:lnTo>
                <a:lnTo>
                  <a:pt x="6117498" y="0"/>
                </a:lnTo>
                <a:lnTo>
                  <a:pt x="6159148" y="17251"/>
                </a:lnTo>
                <a:lnTo>
                  <a:pt x="6176399" y="58901"/>
                </a:lnTo>
                <a:lnTo>
                  <a:pt x="6176399" y="294498"/>
                </a:lnTo>
                <a:lnTo>
                  <a:pt x="6171771" y="317425"/>
                </a:lnTo>
                <a:lnTo>
                  <a:pt x="6159148" y="336148"/>
                </a:lnTo>
                <a:lnTo>
                  <a:pt x="6140425" y="348771"/>
                </a:lnTo>
                <a:lnTo>
                  <a:pt x="6117498" y="3533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433825" y="1204354"/>
            <a:ext cx="8194040" cy="3185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6000"/>
              </a:lnSpc>
              <a:spcBef>
                <a:spcPts val="95"/>
              </a:spcBef>
              <a:tabLst>
                <a:tab pos="2038985" algn="l"/>
              </a:tabLst>
            </a:pPr>
            <a:r>
              <a:rPr dirty="0" sz="1650" spc="90" b="1">
                <a:solidFill>
                  <a:srgbClr val="009DDB"/>
                </a:solidFill>
                <a:latin typeface="Tahoma"/>
                <a:cs typeface="Tahoma"/>
              </a:rPr>
              <a:t>В</a:t>
            </a:r>
            <a:r>
              <a:rPr dirty="0" sz="1650" spc="30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spc="100" b="1">
                <a:solidFill>
                  <a:srgbClr val="009DDB"/>
                </a:solidFill>
                <a:latin typeface="Tahoma"/>
                <a:cs typeface="Tahoma"/>
              </a:rPr>
              <a:t>сентябре</a:t>
            </a:r>
            <a:r>
              <a:rPr dirty="0" sz="1650" spc="35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spc="-20" b="1">
                <a:solidFill>
                  <a:srgbClr val="009DDB"/>
                </a:solidFill>
                <a:latin typeface="Tahoma"/>
                <a:cs typeface="Tahoma"/>
              </a:rPr>
              <a:t>2015</a:t>
            </a:r>
            <a:r>
              <a:rPr dirty="0" sz="1650" b="1">
                <a:solidFill>
                  <a:srgbClr val="009DDB"/>
                </a:solidFill>
                <a:latin typeface="Tahoma"/>
                <a:cs typeface="Tahoma"/>
              </a:rPr>
              <a:t>	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года</a:t>
            </a:r>
            <a:r>
              <a:rPr dirty="0" sz="1650" spc="-7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в</a:t>
            </a:r>
            <a:r>
              <a:rPr dirty="0" sz="1650" spc="-6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-10">
                <a:solidFill>
                  <a:srgbClr val="666666"/>
                </a:solidFill>
                <a:latin typeface="Verdana"/>
                <a:cs typeface="Verdana"/>
              </a:rPr>
              <a:t>ходе</a:t>
            </a:r>
            <a:r>
              <a:rPr dirty="0" sz="1650" spc="-6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встречи</a:t>
            </a:r>
            <a:r>
              <a:rPr dirty="0" sz="1650" spc="-6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на</a:t>
            </a:r>
            <a:r>
              <a:rPr dirty="0" sz="1650" spc="-6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55">
                <a:solidFill>
                  <a:srgbClr val="666666"/>
                </a:solidFill>
                <a:latin typeface="Verdana"/>
                <a:cs typeface="Verdana"/>
              </a:rPr>
              <a:t>высшем</a:t>
            </a:r>
            <a:r>
              <a:rPr dirty="0" sz="1650" spc="-6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уровне</a:t>
            </a:r>
            <a:r>
              <a:rPr dirty="0" sz="1650" spc="-7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60">
                <a:solidFill>
                  <a:srgbClr val="666666"/>
                </a:solidFill>
                <a:latin typeface="Verdana"/>
                <a:cs typeface="Verdana"/>
              </a:rPr>
              <a:t>по</a:t>
            </a:r>
            <a:r>
              <a:rPr dirty="0" sz="1650" spc="-6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-10">
                <a:solidFill>
                  <a:srgbClr val="666666"/>
                </a:solidFill>
                <a:latin typeface="Verdana"/>
                <a:cs typeface="Verdana"/>
              </a:rPr>
              <a:t>устойчивому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развитию</a:t>
            </a:r>
            <a:r>
              <a:rPr dirty="0" sz="1650" spc="-6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в</a:t>
            </a:r>
            <a:r>
              <a:rPr dirty="0" sz="1650" spc="-6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50">
                <a:solidFill>
                  <a:srgbClr val="666666"/>
                </a:solidFill>
                <a:latin typeface="Verdana"/>
                <a:cs typeface="Verdana"/>
              </a:rPr>
              <a:t>Нью-</a:t>
            </a:r>
            <a:r>
              <a:rPr dirty="0" sz="1650" spc="-25">
                <a:solidFill>
                  <a:srgbClr val="666666"/>
                </a:solidFill>
                <a:latin typeface="Verdana"/>
                <a:cs typeface="Verdana"/>
              </a:rPr>
              <a:t>Йорке,</a:t>
            </a:r>
            <a:r>
              <a:rPr dirty="0" sz="1650" spc="-6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-220">
                <a:solidFill>
                  <a:srgbClr val="666666"/>
                </a:solidFill>
                <a:latin typeface="Verdana"/>
                <a:cs typeface="Verdana"/>
              </a:rPr>
              <a:t>193</a:t>
            </a:r>
            <a:r>
              <a:rPr dirty="0" sz="1650" spc="-6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государства</a:t>
            </a:r>
            <a:r>
              <a:rPr dirty="0" sz="1650" spc="-6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-229">
                <a:solidFill>
                  <a:srgbClr val="666666"/>
                </a:solidFill>
                <a:latin typeface="Verdana"/>
                <a:cs typeface="Verdana"/>
              </a:rPr>
              <a:t>–</a:t>
            </a:r>
            <a:r>
              <a:rPr dirty="0" sz="1650" spc="-6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члены</a:t>
            </a:r>
            <a:r>
              <a:rPr dirty="0" sz="1650" spc="-6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114">
                <a:solidFill>
                  <a:srgbClr val="666666"/>
                </a:solidFill>
                <a:latin typeface="Verdana"/>
                <a:cs typeface="Verdana"/>
              </a:rPr>
              <a:t>ООН</a:t>
            </a:r>
            <a:r>
              <a:rPr dirty="0" sz="1650" spc="-6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-10">
                <a:solidFill>
                  <a:srgbClr val="666666"/>
                </a:solidFill>
                <a:latin typeface="Verdana"/>
                <a:cs typeface="Verdana"/>
              </a:rPr>
              <a:t>официально </a:t>
            </a:r>
            <a:r>
              <a:rPr dirty="0" sz="1650" spc="60">
                <a:solidFill>
                  <a:srgbClr val="666666"/>
                </a:solidFill>
                <a:latin typeface="Verdana"/>
                <a:cs typeface="Verdana"/>
              </a:rPr>
              <a:t>приняли</a:t>
            </a:r>
            <a:r>
              <a:rPr dirty="0" sz="1650" spc="-3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новую</a:t>
            </a:r>
            <a:r>
              <a:rPr dirty="0" sz="1650" spc="-3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65">
                <a:solidFill>
                  <a:srgbClr val="666666"/>
                </a:solidFill>
                <a:latin typeface="Verdana"/>
                <a:cs typeface="Verdana"/>
              </a:rPr>
              <a:t>программу</a:t>
            </a:r>
            <a:r>
              <a:rPr dirty="0" sz="1650" spc="-3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в</a:t>
            </a:r>
            <a:r>
              <a:rPr dirty="0" sz="1650" spc="-3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области</a:t>
            </a:r>
            <a:r>
              <a:rPr dirty="0" sz="1650" spc="-3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устойчивого</a:t>
            </a:r>
            <a:r>
              <a:rPr dirty="0" sz="1650" spc="-3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-10">
                <a:solidFill>
                  <a:srgbClr val="666666"/>
                </a:solidFill>
                <a:latin typeface="Verdana"/>
                <a:cs typeface="Verdana"/>
              </a:rPr>
              <a:t>развития.</a:t>
            </a:r>
            <a:endParaRPr sz="16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6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1650">
              <a:latin typeface="Verdana"/>
              <a:cs typeface="Verdana"/>
            </a:endParaRPr>
          </a:p>
          <a:p>
            <a:pPr marL="12700" marR="638175">
              <a:lnSpc>
                <a:spcPct val="106000"/>
              </a:lnSpc>
            </a:pP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Ее</a:t>
            </a:r>
            <a:r>
              <a:rPr dirty="0" sz="1650" spc="-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назвали «Преобразование</a:t>
            </a:r>
            <a:r>
              <a:rPr dirty="0" sz="1650" spc="-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нашего </a:t>
            </a:r>
            <a:r>
              <a:rPr dirty="0" sz="1650" spc="-20">
                <a:solidFill>
                  <a:srgbClr val="666666"/>
                </a:solidFill>
                <a:latin typeface="Verdana"/>
                <a:cs typeface="Verdana"/>
              </a:rPr>
              <a:t>мира:</a:t>
            </a:r>
            <a:r>
              <a:rPr dirty="0" sz="1650" spc="-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Повестка </a:t>
            </a:r>
            <a:r>
              <a:rPr dirty="0" sz="1650" spc="50">
                <a:solidFill>
                  <a:srgbClr val="666666"/>
                </a:solidFill>
                <a:latin typeface="Verdana"/>
                <a:cs typeface="Verdana"/>
              </a:rPr>
              <a:t>дня</a:t>
            </a:r>
            <a:r>
              <a:rPr dirty="0" sz="1650" spc="-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в </a:t>
            </a:r>
            <a:r>
              <a:rPr dirty="0" sz="1650" spc="-10">
                <a:solidFill>
                  <a:srgbClr val="666666"/>
                </a:solidFill>
                <a:latin typeface="Verdana"/>
                <a:cs typeface="Verdana"/>
              </a:rPr>
              <a:t>области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устойчивого</a:t>
            </a:r>
            <a:r>
              <a:rPr dirty="0" sz="1650" spc="-4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развития</a:t>
            </a:r>
            <a:r>
              <a:rPr dirty="0" sz="1650" spc="-4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>
                <a:solidFill>
                  <a:srgbClr val="666666"/>
                </a:solidFill>
                <a:latin typeface="Verdana"/>
                <a:cs typeface="Verdana"/>
              </a:rPr>
              <a:t>на</a:t>
            </a:r>
            <a:r>
              <a:rPr dirty="0" sz="1650" spc="-45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65">
                <a:solidFill>
                  <a:srgbClr val="666666"/>
                </a:solidFill>
                <a:latin typeface="Verdana"/>
                <a:cs typeface="Verdana"/>
              </a:rPr>
              <a:t>период</a:t>
            </a:r>
            <a:r>
              <a:rPr dirty="0" sz="1650" spc="-4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50">
                <a:solidFill>
                  <a:srgbClr val="666666"/>
                </a:solidFill>
                <a:latin typeface="Verdana"/>
                <a:cs typeface="Verdana"/>
              </a:rPr>
              <a:t>до</a:t>
            </a:r>
            <a:r>
              <a:rPr dirty="0" sz="1650" spc="-40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650" spc="-45">
                <a:solidFill>
                  <a:srgbClr val="666666"/>
                </a:solidFill>
                <a:latin typeface="Verdana"/>
                <a:cs typeface="Verdana"/>
              </a:rPr>
              <a:t>2030 </a:t>
            </a:r>
            <a:r>
              <a:rPr dirty="0" sz="1650" spc="-10">
                <a:solidFill>
                  <a:srgbClr val="666666"/>
                </a:solidFill>
                <a:latin typeface="Verdana"/>
                <a:cs typeface="Verdana"/>
              </a:rPr>
              <a:t>года».</a:t>
            </a:r>
            <a:endParaRPr sz="16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6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1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650" spc="70" b="1">
                <a:solidFill>
                  <a:srgbClr val="009DDB"/>
                </a:solidFill>
                <a:latin typeface="Tahoma"/>
                <a:cs typeface="Tahoma"/>
              </a:rPr>
              <a:t>Данная</a:t>
            </a:r>
            <a:r>
              <a:rPr dirty="0" sz="1650" spc="10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spc="75" b="1">
                <a:solidFill>
                  <a:srgbClr val="009DDB"/>
                </a:solidFill>
                <a:latin typeface="Tahoma"/>
                <a:cs typeface="Tahoma"/>
              </a:rPr>
              <a:t>повестка</a:t>
            </a:r>
            <a:r>
              <a:rPr dirty="0" sz="1650" spc="10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spc="90" b="1">
                <a:solidFill>
                  <a:srgbClr val="009DDB"/>
                </a:solidFill>
                <a:latin typeface="Tahoma"/>
                <a:cs typeface="Tahoma"/>
              </a:rPr>
              <a:t>дня</a:t>
            </a:r>
            <a:r>
              <a:rPr dirty="0" sz="1650" spc="10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spc="50" b="1">
                <a:solidFill>
                  <a:srgbClr val="009DDB"/>
                </a:solidFill>
                <a:latin typeface="Tahoma"/>
                <a:cs typeface="Tahoma"/>
              </a:rPr>
              <a:t>включает</a:t>
            </a:r>
            <a:r>
              <a:rPr dirty="0" sz="1650" spc="10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spc="-195" b="1">
                <a:solidFill>
                  <a:srgbClr val="009DDB"/>
                </a:solidFill>
                <a:latin typeface="Tahoma"/>
                <a:cs typeface="Tahoma"/>
              </a:rPr>
              <a:t>17</a:t>
            </a:r>
            <a:r>
              <a:rPr dirty="0" sz="1650" spc="10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spc="90" b="1">
                <a:solidFill>
                  <a:srgbClr val="009DDB"/>
                </a:solidFill>
                <a:latin typeface="Tahoma"/>
                <a:cs typeface="Tahoma"/>
              </a:rPr>
              <a:t>целей</a:t>
            </a:r>
            <a:r>
              <a:rPr dirty="0" sz="1650" spc="10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spc="114" b="1">
                <a:solidFill>
                  <a:srgbClr val="009DDB"/>
                </a:solidFill>
                <a:latin typeface="Tahoma"/>
                <a:cs typeface="Tahoma"/>
              </a:rPr>
              <a:t>и</a:t>
            </a:r>
            <a:r>
              <a:rPr dirty="0" sz="1650" spc="10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spc="-100" b="1">
                <a:solidFill>
                  <a:srgbClr val="009DDB"/>
                </a:solidFill>
                <a:latin typeface="Tahoma"/>
                <a:cs typeface="Tahoma"/>
              </a:rPr>
              <a:t>169</a:t>
            </a:r>
            <a:r>
              <a:rPr dirty="0" sz="1650" spc="10" b="1">
                <a:solidFill>
                  <a:srgbClr val="009DDB"/>
                </a:solidFill>
                <a:latin typeface="Tahoma"/>
                <a:cs typeface="Tahoma"/>
              </a:rPr>
              <a:t> </a:t>
            </a:r>
            <a:r>
              <a:rPr dirty="0" sz="1650" spc="-10" b="1">
                <a:solidFill>
                  <a:srgbClr val="009DDB"/>
                </a:solidFill>
                <a:latin typeface="Tahoma"/>
                <a:cs typeface="Tahoma"/>
              </a:rPr>
              <a:t>задач.</a:t>
            </a:r>
            <a:endParaRPr sz="1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u="heavy" sz="1650" spc="-10">
                <a:solidFill>
                  <a:srgbClr val="1B39A9"/>
                </a:solidFill>
                <a:uFill>
                  <a:solidFill>
                    <a:srgbClr val="1B39A9"/>
                  </a:solidFill>
                </a:uFill>
                <a:latin typeface="Verdana"/>
                <a:cs typeface="Verdana"/>
                <a:hlinkClick r:id="rId2"/>
              </a:rPr>
              <a:t>https://www.un.org/sustainabledevelopment/ru/poverty/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421250" y="710724"/>
            <a:ext cx="8395970" cy="0"/>
          </a:xfrm>
          <a:custGeom>
            <a:avLst/>
            <a:gdLst/>
            <a:ahLst/>
            <a:cxnLst/>
            <a:rect l="l" t="t" r="r" b="b"/>
            <a:pathLst>
              <a:path w="8395970" h="0">
                <a:moveTo>
                  <a:pt x="0" y="0"/>
                </a:moveTo>
                <a:lnTo>
                  <a:pt x="8395799" y="0"/>
                </a:lnTo>
              </a:path>
            </a:pathLst>
          </a:custGeom>
          <a:ln w="28574">
            <a:solidFill>
              <a:srgbClr val="009DD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9099" y="2381800"/>
              <a:ext cx="5504899" cy="27616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101475" cy="28188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 spc="155"/>
              <a:t>Почему</a:t>
            </a:r>
            <a:r>
              <a:rPr dirty="0" spc="30"/>
              <a:t> </a:t>
            </a:r>
            <a:r>
              <a:rPr dirty="0" spc="150"/>
              <a:t>так</a:t>
            </a:r>
            <a:r>
              <a:rPr dirty="0" spc="30"/>
              <a:t> </a:t>
            </a:r>
            <a:r>
              <a:rPr dirty="0" spc="135"/>
              <a:t>много</a:t>
            </a:r>
            <a:r>
              <a:rPr dirty="0" spc="35"/>
              <a:t> </a:t>
            </a:r>
            <a:r>
              <a:rPr dirty="0" spc="110"/>
              <a:t>целей.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76350" y="967296"/>
            <a:ext cx="3502025" cy="65659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200" spc="85" b="1">
                <a:solidFill>
                  <a:srgbClr val="D19F2E"/>
                </a:solidFill>
                <a:latin typeface="Tahoma"/>
                <a:cs typeface="Tahoma"/>
              </a:rPr>
              <a:t>Доступ</a:t>
            </a:r>
            <a:r>
              <a:rPr dirty="0" sz="1200" spc="10" b="1">
                <a:solidFill>
                  <a:srgbClr val="D19F2E"/>
                </a:solidFill>
                <a:latin typeface="Tahoma"/>
                <a:cs typeface="Tahoma"/>
              </a:rPr>
              <a:t> </a:t>
            </a:r>
            <a:r>
              <a:rPr dirty="0" sz="1200" spc="100" b="1">
                <a:solidFill>
                  <a:srgbClr val="D19F2E"/>
                </a:solidFill>
                <a:latin typeface="Tahoma"/>
                <a:cs typeface="Tahoma"/>
              </a:rPr>
              <a:t>к</a:t>
            </a:r>
            <a:r>
              <a:rPr dirty="0" sz="1200" spc="15" b="1">
                <a:solidFill>
                  <a:srgbClr val="D19F2E"/>
                </a:solidFill>
                <a:latin typeface="Tahoma"/>
                <a:cs typeface="Tahoma"/>
              </a:rPr>
              <a:t> </a:t>
            </a:r>
            <a:r>
              <a:rPr dirty="0" sz="1200" spc="70" b="1">
                <a:solidFill>
                  <a:srgbClr val="D19F2E"/>
                </a:solidFill>
                <a:latin typeface="Tahoma"/>
                <a:cs typeface="Tahoma"/>
              </a:rPr>
              <a:t>чистой</a:t>
            </a:r>
            <a:r>
              <a:rPr dirty="0" sz="1200" spc="15" b="1">
                <a:solidFill>
                  <a:srgbClr val="D19F2E"/>
                </a:solidFill>
                <a:latin typeface="Tahoma"/>
                <a:cs typeface="Tahoma"/>
              </a:rPr>
              <a:t> </a:t>
            </a:r>
            <a:r>
              <a:rPr dirty="0" sz="1200" spc="45" b="1">
                <a:solidFill>
                  <a:srgbClr val="D19F2E"/>
                </a:solidFill>
                <a:latin typeface="Tahoma"/>
                <a:cs typeface="Tahoma"/>
              </a:rPr>
              <a:t>воде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</a:pPr>
            <a:r>
              <a:rPr dirty="0" sz="1200" spc="65">
                <a:solidFill>
                  <a:srgbClr val="1F1F1F"/>
                </a:solidFill>
                <a:latin typeface="Verdana"/>
                <a:cs typeface="Verdana"/>
              </a:rPr>
              <a:t>и</a:t>
            </a:r>
            <a:r>
              <a:rPr dirty="0" sz="1200" spc="3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 spc="10">
                <a:solidFill>
                  <a:srgbClr val="1F1F1F"/>
                </a:solidFill>
                <a:latin typeface="Verdana"/>
                <a:cs typeface="Verdana"/>
              </a:rPr>
              <a:t>санитарии</a:t>
            </a:r>
            <a:r>
              <a:rPr dirty="0" sz="1200" spc="3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 spc="10">
                <a:solidFill>
                  <a:srgbClr val="1F1F1F"/>
                </a:solidFill>
                <a:latin typeface="Verdana"/>
                <a:cs typeface="Verdana"/>
              </a:rPr>
              <a:t>необходим</a:t>
            </a:r>
            <a:r>
              <a:rPr dirty="0" sz="1200" spc="3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 spc="10">
                <a:solidFill>
                  <a:srgbClr val="1F1F1F"/>
                </a:solidFill>
                <a:latin typeface="Verdana"/>
                <a:cs typeface="Verdana"/>
              </a:rPr>
              <a:t>для</a:t>
            </a:r>
            <a:r>
              <a:rPr dirty="0" sz="1200" spc="3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1F1F1F"/>
                </a:solidFill>
                <a:latin typeface="Verdana"/>
                <a:cs typeface="Verdana"/>
              </a:rPr>
              <a:t>выращивания </a:t>
            </a: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безопасных</a:t>
            </a:r>
            <a:r>
              <a:rPr dirty="0" sz="1200" spc="8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продуктов</a:t>
            </a:r>
            <a:r>
              <a:rPr dirty="0" sz="1200" spc="85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1F1F1F"/>
                </a:solidFill>
                <a:latin typeface="Verdana"/>
                <a:cs typeface="Verdana"/>
              </a:rPr>
              <a:t>питания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774" y="2314575"/>
            <a:ext cx="1309900" cy="13099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4451" y="927799"/>
            <a:ext cx="1309900" cy="13099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34450" y="2314562"/>
            <a:ext cx="1309900" cy="13099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34450" y="3701326"/>
            <a:ext cx="1309900" cy="130990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176350" y="2462097"/>
            <a:ext cx="2961640" cy="65659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200" spc="65" b="1">
                <a:solidFill>
                  <a:srgbClr val="2B9B49"/>
                </a:solidFill>
                <a:latin typeface="Tahoma"/>
                <a:cs typeface="Tahoma"/>
              </a:rPr>
              <a:t>Здоровье</a:t>
            </a:r>
            <a:r>
              <a:rPr dirty="0" sz="1200" spc="10" b="1">
                <a:solidFill>
                  <a:srgbClr val="2B9B49"/>
                </a:solidFill>
                <a:latin typeface="Tahoma"/>
                <a:cs typeface="Tahoma"/>
              </a:rPr>
              <a:t> </a:t>
            </a:r>
            <a:r>
              <a:rPr dirty="0" sz="1200" spc="75" b="1">
                <a:solidFill>
                  <a:srgbClr val="2B9B49"/>
                </a:solidFill>
                <a:latin typeface="Tahoma"/>
                <a:cs typeface="Tahoma"/>
              </a:rPr>
              <a:t>и</a:t>
            </a:r>
            <a:r>
              <a:rPr dirty="0" sz="1200" spc="10" b="1">
                <a:solidFill>
                  <a:srgbClr val="2B9B49"/>
                </a:solidFill>
                <a:latin typeface="Tahoma"/>
                <a:cs typeface="Tahoma"/>
              </a:rPr>
              <a:t> </a:t>
            </a:r>
            <a:r>
              <a:rPr dirty="0" sz="1200" spc="40" b="1">
                <a:solidFill>
                  <a:srgbClr val="2B9B49"/>
                </a:solidFill>
                <a:latin typeface="Tahoma"/>
                <a:cs typeface="Tahoma"/>
              </a:rPr>
              <a:t>благополучие.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</a:pP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Чистая</a:t>
            </a:r>
            <a:r>
              <a:rPr dirty="0" sz="1200" spc="5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вода</a:t>
            </a:r>
            <a:r>
              <a:rPr dirty="0" sz="1200" spc="1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 spc="65">
                <a:solidFill>
                  <a:srgbClr val="1F1F1F"/>
                </a:solidFill>
                <a:latin typeface="Verdana"/>
                <a:cs typeface="Verdana"/>
              </a:rPr>
              <a:t>и</a:t>
            </a:r>
            <a:r>
              <a:rPr dirty="0" sz="1200" spc="1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санитария</a:t>
            </a:r>
            <a:r>
              <a:rPr dirty="0" sz="1200" spc="5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1F1F1F"/>
                </a:solidFill>
                <a:latin typeface="Verdana"/>
                <a:cs typeface="Verdana"/>
              </a:rPr>
              <a:t>помогают </a:t>
            </a: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предотвратить</a:t>
            </a:r>
            <a:r>
              <a:rPr dirty="0" sz="1200" spc="65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 spc="55">
                <a:solidFill>
                  <a:srgbClr val="1F1F1F"/>
                </a:solidFill>
                <a:latin typeface="Verdana"/>
                <a:cs typeface="Verdana"/>
              </a:rPr>
              <a:t>многие</a:t>
            </a:r>
            <a:r>
              <a:rPr dirty="0" sz="1200" spc="65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1F1F1F"/>
                </a:solidFill>
                <a:latin typeface="Verdana"/>
                <a:cs typeface="Verdana"/>
              </a:rPr>
              <a:t>заболевания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176350" y="3889322"/>
            <a:ext cx="3493770" cy="65659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200" spc="60" b="1">
                <a:solidFill>
                  <a:srgbClr val="C42737"/>
                </a:solidFill>
                <a:latin typeface="Tahoma"/>
                <a:cs typeface="Tahoma"/>
              </a:rPr>
              <a:t>Качественное</a:t>
            </a:r>
            <a:r>
              <a:rPr dirty="0" sz="1200" spc="45" b="1">
                <a:solidFill>
                  <a:srgbClr val="C42737"/>
                </a:solidFill>
                <a:latin typeface="Tahoma"/>
                <a:cs typeface="Tahoma"/>
              </a:rPr>
              <a:t> </a:t>
            </a:r>
            <a:r>
              <a:rPr dirty="0" sz="1200" spc="40" b="1">
                <a:solidFill>
                  <a:srgbClr val="C42737"/>
                </a:solidFill>
                <a:latin typeface="Tahoma"/>
                <a:cs typeface="Tahoma"/>
              </a:rPr>
              <a:t>образование.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</a:pPr>
            <a:r>
              <a:rPr dirty="0" sz="1200" spc="-20">
                <a:solidFill>
                  <a:srgbClr val="1F1F1F"/>
                </a:solidFill>
                <a:latin typeface="Verdana"/>
                <a:cs typeface="Verdana"/>
              </a:rPr>
              <a:t>Дети,</a:t>
            </a:r>
            <a:r>
              <a:rPr dirty="0" sz="1200" spc="5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которые</a:t>
            </a:r>
            <a:r>
              <a:rPr dirty="0" sz="1200" spc="1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имеют</a:t>
            </a:r>
            <a:r>
              <a:rPr dirty="0" sz="1200" spc="1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доступ</a:t>
            </a:r>
            <a:r>
              <a:rPr dirty="0" sz="1200" spc="1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к</a:t>
            </a:r>
            <a:r>
              <a:rPr dirty="0" sz="1200" spc="1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чистой</a:t>
            </a:r>
            <a:r>
              <a:rPr dirty="0" sz="1200" spc="1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 spc="-20">
                <a:solidFill>
                  <a:srgbClr val="1F1F1F"/>
                </a:solidFill>
                <a:latin typeface="Verdana"/>
                <a:cs typeface="Verdana"/>
              </a:rPr>
              <a:t>воде </a:t>
            </a:r>
            <a:r>
              <a:rPr dirty="0" sz="1200" spc="65">
                <a:solidFill>
                  <a:srgbClr val="1F1F1F"/>
                </a:solidFill>
                <a:latin typeface="Verdana"/>
                <a:cs typeface="Verdana"/>
              </a:rPr>
              <a:t>и</a:t>
            </a:r>
            <a:r>
              <a:rPr dirty="0" sz="1200" spc="-5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санитарии, чаще</a:t>
            </a:r>
            <a:r>
              <a:rPr dirty="0" sz="1200" spc="-5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посещают </a:t>
            </a:r>
            <a:r>
              <a:rPr dirty="0" sz="1200" spc="-20">
                <a:solidFill>
                  <a:srgbClr val="1F1F1F"/>
                </a:solidFill>
                <a:latin typeface="Verdana"/>
                <a:cs typeface="Verdana"/>
              </a:rPr>
              <a:t>школу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21250" y="710724"/>
            <a:ext cx="8395970" cy="0"/>
          </a:xfrm>
          <a:custGeom>
            <a:avLst/>
            <a:gdLst/>
            <a:ahLst/>
            <a:cxnLst/>
            <a:rect l="l" t="t" r="r" b="b"/>
            <a:pathLst>
              <a:path w="8395970" h="0">
                <a:moveTo>
                  <a:pt x="0" y="0"/>
                </a:moveTo>
                <a:lnTo>
                  <a:pt x="8395799" y="0"/>
                </a:lnTo>
              </a:path>
            </a:pathLst>
          </a:custGeom>
          <a:ln w="28574">
            <a:solidFill>
              <a:srgbClr val="009DD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55"/>
              <a:t>Почему</a:t>
            </a:r>
            <a:r>
              <a:rPr dirty="0" spc="30"/>
              <a:t> </a:t>
            </a:r>
            <a:r>
              <a:rPr dirty="0" spc="150"/>
              <a:t>так</a:t>
            </a:r>
            <a:r>
              <a:rPr dirty="0" spc="30"/>
              <a:t> </a:t>
            </a:r>
            <a:r>
              <a:rPr dirty="0" spc="135"/>
              <a:t>много</a:t>
            </a:r>
            <a:r>
              <a:rPr dirty="0" spc="35"/>
              <a:t> </a:t>
            </a:r>
            <a:r>
              <a:rPr dirty="0" spc="110"/>
              <a:t>целей.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76350" y="1193351"/>
            <a:ext cx="3601720" cy="729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05"/>
              </a:lnSpc>
              <a:spcBef>
                <a:spcPts val="100"/>
              </a:spcBef>
            </a:pPr>
            <a:r>
              <a:rPr dirty="0" sz="1200" spc="65" b="1">
                <a:solidFill>
                  <a:srgbClr val="D19F2E"/>
                </a:solidFill>
                <a:latin typeface="Tahoma"/>
                <a:cs typeface="Tahoma"/>
              </a:rPr>
              <a:t>Изменение</a:t>
            </a:r>
            <a:r>
              <a:rPr dirty="0" sz="1200" spc="40" b="1">
                <a:solidFill>
                  <a:srgbClr val="D19F2E"/>
                </a:solidFill>
                <a:latin typeface="Tahoma"/>
                <a:cs typeface="Tahoma"/>
              </a:rPr>
              <a:t> </a:t>
            </a:r>
            <a:r>
              <a:rPr dirty="0" sz="1200" spc="50" b="1">
                <a:solidFill>
                  <a:srgbClr val="D19F2E"/>
                </a:solidFill>
                <a:latin typeface="Tahoma"/>
                <a:cs typeface="Tahoma"/>
              </a:rPr>
              <a:t>климата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ts val="1370"/>
              </a:lnSpc>
              <a:spcBef>
                <a:spcPts val="65"/>
              </a:spcBef>
            </a:pP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может</a:t>
            </a:r>
            <a:r>
              <a:rPr dirty="0" sz="1200" spc="25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привести</a:t>
            </a:r>
            <a:r>
              <a:rPr dirty="0" sz="1200" spc="3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 spc="-30">
                <a:solidFill>
                  <a:srgbClr val="1F1F1F"/>
                </a:solidFill>
                <a:latin typeface="Verdana"/>
                <a:cs typeface="Verdana"/>
              </a:rPr>
              <a:t>к</a:t>
            </a:r>
            <a:r>
              <a:rPr dirty="0" sz="1200" spc="3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стихийным</a:t>
            </a:r>
            <a:r>
              <a:rPr dirty="0" sz="1200" spc="25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1F1F1F"/>
                </a:solidFill>
                <a:latin typeface="Verdana"/>
                <a:cs typeface="Verdana"/>
              </a:rPr>
              <a:t>бедствиям, </a:t>
            </a: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которые</a:t>
            </a:r>
            <a:r>
              <a:rPr dirty="0" sz="1200" spc="-4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могут</a:t>
            </a:r>
            <a:r>
              <a:rPr dirty="0" sz="1200" spc="-35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разрушить</a:t>
            </a:r>
            <a:r>
              <a:rPr dirty="0" sz="1200" spc="-4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дома</a:t>
            </a:r>
            <a:r>
              <a:rPr dirty="0" sz="1200" spc="-35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 spc="60">
                <a:solidFill>
                  <a:srgbClr val="1F1F1F"/>
                </a:solidFill>
                <a:latin typeface="Verdana"/>
                <a:cs typeface="Verdana"/>
              </a:rPr>
              <a:t>и</a:t>
            </a:r>
            <a:r>
              <a:rPr dirty="0" sz="1200" spc="-35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1F1F1F"/>
                </a:solidFill>
                <a:latin typeface="Verdana"/>
                <a:cs typeface="Verdana"/>
              </a:rPr>
              <a:t>имущество людей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4452" y="927800"/>
            <a:ext cx="1301324" cy="130131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176350" y="2551596"/>
            <a:ext cx="2921635" cy="65659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200" spc="65" b="1">
                <a:solidFill>
                  <a:srgbClr val="E7202D"/>
                </a:solidFill>
                <a:latin typeface="Tahoma"/>
                <a:cs typeface="Tahoma"/>
              </a:rPr>
              <a:t>Здоровье</a:t>
            </a:r>
            <a:r>
              <a:rPr dirty="0" sz="1200" spc="10" b="1">
                <a:solidFill>
                  <a:srgbClr val="E7202D"/>
                </a:solidFill>
                <a:latin typeface="Tahoma"/>
                <a:cs typeface="Tahoma"/>
              </a:rPr>
              <a:t> </a:t>
            </a:r>
            <a:r>
              <a:rPr dirty="0" sz="1200" spc="75" b="1">
                <a:solidFill>
                  <a:srgbClr val="E7202D"/>
                </a:solidFill>
                <a:latin typeface="Tahoma"/>
                <a:cs typeface="Tahoma"/>
              </a:rPr>
              <a:t>и</a:t>
            </a:r>
            <a:r>
              <a:rPr dirty="0" sz="1200" spc="10" b="1">
                <a:solidFill>
                  <a:srgbClr val="E7202D"/>
                </a:solidFill>
                <a:latin typeface="Tahoma"/>
                <a:cs typeface="Tahoma"/>
              </a:rPr>
              <a:t> </a:t>
            </a:r>
            <a:r>
              <a:rPr dirty="0" sz="1200" spc="40" b="1">
                <a:solidFill>
                  <a:srgbClr val="E7202D"/>
                </a:solidFill>
                <a:latin typeface="Tahoma"/>
                <a:cs typeface="Tahoma"/>
              </a:rPr>
              <a:t>благополучие.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</a:pP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Чистая</a:t>
            </a:r>
            <a:r>
              <a:rPr dirty="0" sz="1200" spc="-45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вода</a:t>
            </a:r>
            <a:r>
              <a:rPr dirty="0" sz="1200" spc="-45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 spc="60">
                <a:solidFill>
                  <a:srgbClr val="1F1F1F"/>
                </a:solidFill>
                <a:latin typeface="Verdana"/>
                <a:cs typeface="Verdana"/>
              </a:rPr>
              <a:t>и</a:t>
            </a:r>
            <a:r>
              <a:rPr dirty="0" sz="1200" spc="-4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санитария</a:t>
            </a:r>
            <a:r>
              <a:rPr dirty="0" sz="1200" spc="-45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1F1F1F"/>
                </a:solidFill>
                <a:latin typeface="Verdana"/>
                <a:cs typeface="Verdana"/>
              </a:rPr>
              <a:t>помогают </a:t>
            </a: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предотвратить</a:t>
            </a:r>
            <a:r>
              <a:rPr dirty="0" sz="1200" spc="8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многие</a:t>
            </a:r>
            <a:r>
              <a:rPr dirty="0" sz="1200" spc="8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1F1F1F"/>
                </a:solidFill>
                <a:latin typeface="Verdana"/>
                <a:cs typeface="Verdana"/>
              </a:rPr>
              <a:t>заболевания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176350" y="3840222"/>
            <a:ext cx="3364865" cy="65659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200" spc="60" b="1">
                <a:solidFill>
                  <a:srgbClr val="00ADD8"/>
                </a:solidFill>
                <a:latin typeface="Tahoma"/>
                <a:cs typeface="Tahoma"/>
              </a:rPr>
              <a:t>Чистая</a:t>
            </a:r>
            <a:r>
              <a:rPr dirty="0" sz="1200" spc="10" b="1">
                <a:solidFill>
                  <a:srgbClr val="00ADD8"/>
                </a:solidFill>
                <a:latin typeface="Tahoma"/>
                <a:cs typeface="Tahoma"/>
              </a:rPr>
              <a:t> </a:t>
            </a:r>
            <a:r>
              <a:rPr dirty="0" sz="1200" spc="55" b="1">
                <a:solidFill>
                  <a:srgbClr val="00ADD8"/>
                </a:solidFill>
                <a:latin typeface="Tahoma"/>
                <a:cs typeface="Tahoma"/>
              </a:rPr>
              <a:t>вода</a:t>
            </a:r>
            <a:r>
              <a:rPr dirty="0" sz="1200" spc="15" b="1">
                <a:solidFill>
                  <a:srgbClr val="00ADD8"/>
                </a:solidFill>
                <a:latin typeface="Tahoma"/>
                <a:cs typeface="Tahoma"/>
              </a:rPr>
              <a:t> </a:t>
            </a:r>
            <a:r>
              <a:rPr dirty="0" sz="1200" spc="75" b="1">
                <a:solidFill>
                  <a:srgbClr val="00ADD8"/>
                </a:solidFill>
                <a:latin typeface="Tahoma"/>
                <a:cs typeface="Tahoma"/>
              </a:rPr>
              <a:t>и</a:t>
            </a:r>
            <a:r>
              <a:rPr dirty="0" sz="1200" spc="10" b="1">
                <a:solidFill>
                  <a:srgbClr val="00ADD8"/>
                </a:solidFill>
                <a:latin typeface="Tahoma"/>
                <a:cs typeface="Tahoma"/>
              </a:rPr>
              <a:t> </a:t>
            </a:r>
            <a:r>
              <a:rPr dirty="0" sz="1200" spc="45" b="1">
                <a:solidFill>
                  <a:srgbClr val="00ADD8"/>
                </a:solidFill>
                <a:latin typeface="Tahoma"/>
                <a:cs typeface="Tahoma"/>
              </a:rPr>
              <a:t>санитария.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</a:pP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Изменение</a:t>
            </a:r>
            <a:r>
              <a:rPr dirty="0" sz="1200" spc="9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климата</a:t>
            </a:r>
            <a:r>
              <a:rPr dirty="0" sz="1200" spc="9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может</a:t>
            </a:r>
            <a:r>
              <a:rPr dirty="0" sz="1200" spc="9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привести</a:t>
            </a:r>
            <a:r>
              <a:rPr dirty="0" sz="1200" spc="9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 spc="-50">
                <a:solidFill>
                  <a:srgbClr val="1F1F1F"/>
                </a:solidFill>
                <a:latin typeface="Verdana"/>
                <a:cs typeface="Verdana"/>
              </a:rPr>
              <a:t>к </a:t>
            </a: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сокращению</a:t>
            </a:r>
            <a:r>
              <a:rPr dirty="0" sz="1200" spc="-25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доступных</a:t>
            </a:r>
            <a:r>
              <a:rPr dirty="0" sz="1200" spc="-20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1F1F1F"/>
                </a:solidFill>
                <a:latin typeface="Verdana"/>
                <a:cs typeface="Verdana"/>
              </a:rPr>
              <a:t>водных</a:t>
            </a:r>
            <a:r>
              <a:rPr dirty="0" sz="1200" spc="-25">
                <a:solidFill>
                  <a:srgbClr val="1F1F1F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1F1F1F"/>
                </a:solidFill>
                <a:latin typeface="Verdana"/>
                <a:cs typeface="Verdana"/>
              </a:rPr>
              <a:t>ресурсов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774" y="2305474"/>
            <a:ext cx="1301324" cy="130132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34452" y="2305478"/>
            <a:ext cx="1301324" cy="130131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34452" y="3709907"/>
            <a:ext cx="1301324" cy="1301319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421250" y="710724"/>
            <a:ext cx="8395970" cy="0"/>
          </a:xfrm>
          <a:custGeom>
            <a:avLst/>
            <a:gdLst/>
            <a:ahLst/>
            <a:cxnLst/>
            <a:rect l="l" t="t" r="r" b="b"/>
            <a:pathLst>
              <a:path w="8395970" h="0">
                <a:moveTo>
                  <a:pt x="0" y="0"/>
                </a:moveTo>
                <a:lnTo>
                  <a:pt x="8395799" y="0"/>
                </a:lnTo>
              </a:path>
            </a:pathLst>
          </a:custGeom>
          <a:ln w="28574">
            <a:solidFill>
              <a:srgbClr val="009DDB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B39A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номер 1. ЦУР и климат.pptx</dc:title>
  <dcterms:created xsi:type="dcterms:W3CDTF">2024-06-27T05:16:15Z</dcterms:created>
  <dcterms:modified xsi:type="dcterms:W3CDTF">2024-06-27T05:16:15Z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